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7" r:id="rId4"/>
  </p:sldMasterIdLst>
  <p:notesMasterIdLst>
    <p:notesMasterId r:id="rId24"/>
  </p:notesMasterIdLst>
  <p:sldIdLst>
    <p:sldId id="1864" r:id="rId5"/>
    <p:sldId id="1846" r:id="rId6"/>
    <p:sldId id="1845" r:id="rId7"/>
    <p:sldId id="1859" r:id="rId8"/>
    <p:sldId id="1849" r:id="rId9"/>
    <p:sldId id="1858" r:id="rId10"/>
    <p:sldId id="1852" r:id="rId11"/>
    <p:sldId id="1865" r:id="rId12"/>
    <p:sldId id="1848" r:id="rId13"/>
    <p:sldId id="1866" r:id="rId14"/>
    <p:sldId id="1868" r:id="rId15"/>
    <p:sldId id="1871" r:id="rId16"/>
    <p:sldId id="1872" r:id="rId17"/>
    <p:sldId id="1873" r:id="rId18"/>
    <p:sldId id="1874" r:id="rId19"/>
    <p:sldId id="1875" r:id="rId20"/>
    <p:sldId id="1876" r:id="rId21"/>
    <p:sldId id="1877" r:id="rId22"/>
    <p:sldId id="1867" r:id="rId2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88"/>
    <a:srgbClr val="297C2A"/>
    <a:srgbClr val="FE4387"/>
    <a:srgbClr val="FF2625"/>
    <a:srgbClr val="F69000"/>
    <a:srgbClr val="01C2D1"/>
    <a:srgbClr val="D6D734"/>
    <a:srgbClr val="005C68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663"/>
  </p:normalViewPr>
  <p:slideViewPr>
    <p:cSldViewPr snapToGrid="0">
      <p:cViewPr>
        <p:scale>
          <a:sx n="100" d="100"/>
          <a:sy n="100" d="100"/>
        </p:scale>
        <p:origin x="-744" y="-462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346D32-DF08-4D64-9344-21FDF29DD62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2AC4EE-6BDE-4876-A5C5-8AE625E8FD2F}">
      <dgm:prSet phldrT="[Текст]" custT="1"/>
      <dgm:spPr>
        <a:xfrm>
          <a:off x="624463" y="351050"/>
          <a:ext cx="3349576" cy="71337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ru-RU" sz="1200" b="1" dirty="0">
              <a:solidFill>
                <a:sysClr val="windowText" lastClr="000000"/>
              </a:solidFill>
              <a:latin typeface="Segoe UI" pitchFamily="34" charset="0"/>
              <a:ea typeface="+mn-ea"/>
              <a:cs typeface="Segoe UI" pitchFamily="34" charset="0"/>
            </a:rPr>
            <a:t>по программам среднего общего образования (школа работает не менее 3 лет)</a:t>
          </a:r>
        </a:p>
      </dgm:t>
    </dgm:pt>
    <dgm:pt modelId="{188563A6-76BC-4847-8197-865E0E5296A3}" type="parTrans" cxnId="{135790F5-7EC4-4E91-B1BA-82874A33C29F}">
      <dgm:prSet/>
      <dgm:spPr/>
      <dgm:t>
        <a:bodyPr/>
        <a:lstStyle/>
        <a:p>
          <a:endParaRPr lang="ru-RU"/>
        </a:p>
      </dgm:t>
    </dgm:pt>
    <dgm:pt modelId="{A7AD2F83-08EF-4A4E-B376-4175781B3361}" type="sibTrans" cxnId="{135790F5-7EC4-4E91-B1BA-82874A33C29F}">
      <dgm:prSet/>
      <dgm:spPr>
        <a:xfrm>
          <a:off x="-5242744" y="-802983"/>
          <a:ext cx="6243078" cy="6243078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25400" cap="flat" cmpd="sng" algn="ctr">
          <a:solidFill>
            <a:srgbClr val="629DD1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4CE76FE-D91B-4129-A5EA-2B250DAE0B43}">
      <dgm:prSet phldrT="[Текст]" custT="1"/>
      <dgm:spPr>
        <a:xfrm>
          <a:off x="932740" y="1426746"/>
          <a:ext cx="3049061" cy="71337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ru-RU" sz="1200" b="1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программам основного общего образования (школа работает не менее 6 лет)</a:t>
          </a:r>
        </a:p>
      </dgm:t>
    </dgm:pt>
    <dgm:pt modelId="{E319BCB4-BCB6-4B6A-8052-2E3260632362}" type="parTrans" cxnId="{CAFDFC7F-0EEA-4C8B-854E-D56A31B20830}">
      <dgm:prSet/>
      <dgm:spPr/>
      <dgm:t>
        <a:bodyPr/>
        <a:lstStyle/>
        <a:p>
          <a:endParaRPr lang="ru-RU"/>
        </a:p>
      </dgm:t>
    </dgm:pt>
    <dgm:pt modelId="{17B75B4D-1BB7-4E09-A3F5-E9C43D40A272}" type="sibTrans" cxnId="{CAFDFC7F-0EEA-4C8B-854E-D56A31B20830}">
      <dgm:prSet/>
      <dgm:spPr/>
      <dgm:t>
        <a:bodyPr/>
        <a:lstStyle/>
        <a:p>
          <a:endParaRPr lang="ru-RU"/>
        </a:p>
      </dgm:t>
    </dgm:pt>
    <dgm:pt modelId="{D278AA64-3034-4D59-9203-9F3483C861E6}">
      <dgm:prSet phldrT="[Текст]" custT="1"/>
      <dgm:spPr>
        <a:xfrm>
          <a:off x="932740" y="2496992"/>
          <a:ext cx="3049061" cy="71337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</a:ln>
        <a:effectLst/>
      </dgm:spPr>
      <dgm:t>
        <a:bodyPr/>
        <a:lstStyle/>
        <a:p>
          <a:pPr algn="just"/>
          <a:r>
            <a:rPr lang="ru-RU" sz="1200" b="1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основным профессиональным образовательным программам среднего профессионального образования (колледж работает не менее 5 лет) </a:t>
          </a:r>
        </a:p>
      </dgm:t>
    </dgm:pt>
    <dgm:pt modelId="{A1AE97CF-DA9A-4043-99D1-825321B63AE5}" type="parTrans" cxnId="{6DDB4FF1-6389-45C3-9527-0752F27DB4A8}">
      <dgm:prSet/>
      <dgm:spPr/>
      <dgm:t>
        <a:bodyPr/>
        <a:lstStyle/>
        <a:p>
          <a:endParaRPr lang="ru-RU"/>
        </a:p>
      </dgm:t>
    </dgm:pt>
    <dgm:pt modelId="{2242BB90-4A89-4238-8BB8-D253F5ACDA76}" type="sibTrans" cxnId="{6DDB4FF1-6389-45C3-9527-0752F27DB4A8}">
      <dgm:prSet/>
      <dgm:spPr/>
      <dgm:t>
        <a:bodyPr/>
        <a:lstStyle/>
        <a:p>
          <a:endParaRPr lang="ru-RU"/>
        </a:p>
      </dgm:t>
    </dgm:pt>
    <dgm:pt modelId="{31A35205-F3E5-4A43-B156-FB7F72420728}">
      <dgm:prSet phldrT="[Текст]" custT="1"/>
      <dgm:spPr>
        <a:xfrm>
          <a:off x="523747" y="3567237"/>
          <a:ext cx="3458055" cy="71337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C00000"/>
          </a:solidFill>
          <a:prstDash val="solid"/>
        </a:ln>
        <a:effectLst/>
      </dgm:spPr>
      <dgm:t>
        <a:bodyPr/>
        <a:lstStyle/>
        <a:p>
          <a:pPr algn="just"/>
          <a:r>
            <a:rPr lang="ru-RU" sz="1200" b="1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дополнительным профессиональным программам и (или) основным программам профессионального обучения </a:t>
          </a:r>
          <a:r>
            <a:rPr lang="ru-RU" sz="1200" b="1" dirty="0" smtClean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(организация работает не </a:t>
          </a:r>
          <a:r>
            <a:rPr lang="ru-RU" sz="1200" b="1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менее шести месяцев)</a:t>
          </a:r>
        </a:p>
      </dgm:t>
    </dgm:pt>
    <dgm:pt modelId="{07B8E136-CAB5-4C81-AFB6-1FFADCC66987}" type="parTrans" cxnId="{FAFDB7C2-DF90-4E57-AAD7-26F82EFB96A2}">
      <dgm:prSet/>
      <dgm:spPr/>
      <dgm:t>
        <a:bodyPr/>
        <a:lstStyle/>
        <a:p>
          <a:endParaRPr lang="ru-RU"/>
        </a:p>
      </dgm:t>
    </dgm:pt>
    <dgm:pt modelId="{D51DF6AE-8E37-4C14-AD3E-84E597D7059F}" type="sibTrans" cxnId="{FAFDB7C2-DF90-4E57-AAD7-26F82EFB96A2}">
      <dgm:prSet/>
      <dgm:spPr/>
      <dgm:t>
        <a:bodyPr/>
        <a:lstStyle/>
        <a:p>
          <a:endParaRPr lang="ru-RU"/>
        </a:p>
      </dgm:t>
    </dgm:pt>
    <dgm:pt modelId="{F4046D1E-C2F5-40A4-810B-6078B89D00B7}" type="pres">
      <dgm:prSet presAssocID="{00346D32-DF08-4D64-9344-21FDF29DD62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DA52361-84DD-47B5-81B5-C56A3AEAAE8C}" type="pres">
      <dgm:prSet presAssocID="{00346D32-DF08-4D64-9344-21FDF29DD620}" presName="Name1" presStyleCnt="0"/>
      <dgm:spPr/>
    </dgm:pt>
    <dgm:pt modelId="{D6BFD7D7-EAD3-4703-9488-D5DB57D922D4}" type="pres">
      <dgm:prSet presAssocID="{00346D32-DF08-4D64-9344-21FDF29DD620}" presName="cycle" presStyleCnt="0"/>
      <dgm:spPr/>
    </dgm:pt>
    <dgm:pt modelId="{3A547FD1-8337-44FD-9576-0F99130F855C}" type="pres">
      <dgm:prSet presAssocID="{00346D32-DF08-4D64-9344-21FDF29DD620}" presName="srcNode" presStyleLbl="node1" presStyleIdx="0" presStyleCnt="4"/>
      <dgm:spPr/>
    </dgm:pt>
    <dgm:pt modelId="{A018576E-2AAD-4769-820D-201D2845B046}" type="pres">
      <dgm:prSet presAssocID="{00346D32-DF08-4D64-9344-21FDF29DD620}" presName="conn" presStyleLbl="parChTrans1D2" presStyleIdx="0" presStyleCnt="1"/>
      <dgm:spPr/>
      <dgm:t>
        <a:bodyPr/>
        <a:lstStyle/>
        <a:p>
          <a:endParaRPr lang="ru-RU"/>
        </a:p>
      </dgm:t>
    </dgm:pt>
    <dgm:pt modelId="{BB294513-F48F-4005-AAA7-490D09029E25}" type="pres">
      <dgm:prSet presAssocID="{00346D32-DF08-4D64-9344-21FDF29DD620}" presName="extraNode" presStyleLbl="node1" presStyleIdx="0" presStyleCnt="4"/>
      <dgm:spPr/>
    </dgm:pt>
    <dgm:pt modelId="{64331295-BA39-4395-B5DC-1CE17A5DF06C}" type="pres">
      <dgm:prSet presAssocID="{00346D32-DF08-4D64-9344-21FDF29DD620}" presName="dstNode" presStyleLbl="node1" presStyleIdx="0" presStyleCnt="4"/>
      <dgm:spPr/>
    </dgm:pt>
    <dgm:pt modelId="{2329AA70-2C79-4003-AD03-E58F83600DA7}" type="pres">
      <dgm:prSet presAssocID="{352AC4EE-6BDE-4876-A5C5-8AE625E8FD2F}" presName="text_1" presStyleLbl="node1" presStyleIdx="0" presStyleCnt="4" custScaleX="96863" custLinFactNeighborX="1344" custLinFactNeighborY="12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0DB6D0-7BA9-4D7F-BB1F-9A6E2B980D36}" type="pres">
      <dgm:prSet presAssocID="{352AC4EE-6BDE-4876-A5C5-8AE625E8FD2F}" presName="accent_1" presStyleCnt="0"/>
      <dgm:spPr/>
    </dgm:pt>
    <dgm:pt modelId="{D348946B-A8D7-4F48-867A-D066959F000B}" type="pres">
      <dgm:prSet presAssocID="{352AC4EE-6BDE-4876-A5C5-8AE625E8FD2F}" presName="accentRepeatNode" presStyleLbl="solidFgAcc1" presStyleIdx="0" presStyleCnt="4"/>
      <dgm:spPr>
        <a:xfrm>
          <a:off x="77889" y="267329"/>
          <a:ext cx="891716" cy="89171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729132D3-9588-412C-BB59-A9210906A311}" type="pres">
      <dgm:prSet presAssocID="{74CE76FE-D91B-4129-A5EA-2B250DAE0B4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D48BB6-5317-4889-8953-5D9C9DB3A1BC}" type="pres">
      <dgm:prSet presAssocID="{74CE76FE-D91B-4129-A5EA-2B250DAE0B43}" presName="accent_2" presStyleCnt="0"/>
      <dgm:spPr/>
    </dgm:pt>
    <dgm:pt modelId="{DD23A019-894B-45BB-95A2-406A21CB3F56}" type="pres">
      <dgm:prSet presAssocID="{74CE76FE-D91B-4129-A5EA-2B250DAE0B43}" presName="accentRepeatNode" presStyleLbl="solidFgAcc1" presStyleIdx="1" presStyleCnt="4"/>
      <dgm:spPr>
        <a:xfrm>
          <a:off x="486882" y="1337574"/>
          <a:ext cx="891716" cy="89171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C8BFF26A-2510-492D-BD90-9D71CCD89835}" type="pres">
      <dgm:prSet presAssocID="{D278AA64-3034-4D59-9203-9F3483C861E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23CF5C-C540-48C1-82FF-022B554355AA}" type="pres">
      <dgm:prSet presAssocID="{D278AA64-3034-4D59-9203-9F3483C861E6}" presName="accent_3" presStyleCnt="0"/>
      <dgm:spPr/>
    </dgm:pt>
    <dgm:pt modelId="{05F94B8F-15B1-44F3-B201-D506CA025B93}" type="pres">
      <dgm:prSet presAssocID="{D278AA64-3034-4D59-9203-9F3483C861E6}" presName="accentRepeatNode" presStyleLbl="solidFgAcc1" presStyleIdx="2" presStyleCnt="4"/>
      <dgm:spPr>
        <a:xfrm>
          <a:off x="486882" y="2407820"/>
          <a:ext cx="891716" cy="89171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</a:ln>
        <a:effectLst/>
      </dgm:spPr>
      <dgm:t>
        <a:bodyPr/>
        <a:lstStyle/>
        <a:p>
          <a:endParaRPr lang="ru-RU"/>
        </a:p>
      </dgm:t>
    </dgm:pt>
    <dgm:pt modelId="{6EA9A238-D5DC-4078-9CED-7A00CD0C1FBE}" type="pres">
      <dgm:prSet presAssocID="{31A35205-F3E5-4A43-B156-FB7F72420728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24CB58-DF1D-4D6E-9C19-2C6CF3ADA4A8}" type="pres">
      <dgm:prSet presAssocID="{31A35205-F3E5-4A43-B156-FB7F72420728}" presName="accent_4" presStyleCnt="0"/>
      <dgm:spPr/>
    </dgm:pt>
    <dgm:pt modelId="{C0F05E2F-98A7-45E4-ACC5-5A4E96FAF9D0}" type="pres">
      <dgm:prSet presAssocID="{31A35205-F3E5-4A43-B156-FB7F72420728}" presName="accentRepeatNode" presStyleLbl="solidFgAcc1" presStyleIdx="3" presStyleCnt="4"/>
      <dgm:spPr>
        <a:xfrm>
          <a:off x="77889" y="3478065"/>
          <a:ext cx="891716" cy="891716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</a:ln>
        <a:effectLst/>
      </dgm:spPr>
      <dgm:t>
        <a:bodyPr/>
        <a:lstStyle/>
        <a:p>
          <a:endParaRPr lang="ru-RU"/>
        </a:p>
      </dgm:t>
    </dgm:pt>
  </dgm:ptLst>
  <dgm:cxnLst>
    <dgm:cxn modelId="{FAFDB7C2-DF90-4E57-AAD7-26F82EFB96A2}" srcId="{00346D32-DF08-4D64-9344-21FDF29DD620}" destId="{31A35205-F3E5-4A43-B156-FB7F72420728}" srcOrd="3" destOrd="0" parTransId="{07B8E136-CAB5-4C81-AFB6-1FFADCC66987}" sibTransId="{D51DF6AE-8E37-4C14-AD3E-84E597D7059F}"/>
    <dgm:cxn modelId="{6DDB4FF1-6389-45C3-9527-0752F27DB4A8}" srcId="{00346D32-DF08-4D64-9344-21FDF29DD620}" destId="{D278AA64-3034-4D59-9203-9F3483C861E6}" srcOrd="2" destOrd="0" parTransId="{A1AE97CF-DA9A-4043-99D1-825321B63AE5}" sibTransId="{2242BB90-4A89-4238-8BB8-D253F5ACDA76}"/>
    <dgm:cxn modelId="{1D9E18AC-A83E-465A-8382-C1BDF103CA19}" type="presOf" srcId="{A7AD2F83-08EF-4A4E-B376-4175781B3361}" destId="{A018576E-2AAD-4769-820D-201D2845B046}" srcOrd="0" destOrd="0" presId="urn:microsoft.com/office/officeart/2008/layout/VerticalCurvedList"/>
    <dgm:cxn modelId="{CAFDFC7F-0EEA-4C8B-854E-D56A31B20830}" srcId="{00346D32-DF08-4D64-9344-21FDF29DD620}" destId="{74CE76FE-D91B-4129-A5EA-2B250DAE0B43}" srcOrd="1" destOrd="0" parTransId="{E319BCB4-BCB6-4B6A-8052-2E3260632362}" sibTransId="{17B75B4D-1BB7-4E09-A3F5-E9C43D40A272}"/>
    <dgm:cxn modelId="{C6BDFBDD-6902-4853-AD06-D408E40E317B}" type="presOf" srcId="{74CE76FE-D91B-4129-A5EA-2B250DAE0B43}" destId="{729132D3-9588-412C-BB59-A9210906A311}" srcOrd="0" destOrd="0" presId="urn:microsoft.com/office/officeart/2008/layout/VerticalCurvedList"/>
    <dgm:cxn modelId="{46435355-D9B5-4A9D-B2F4-7B7352946079}" type="presOf" srcId="{31A35205-F3E5-4A43-B156-FB7F72420728}" destId="{6EA9A238-D5DC-4078-9CED-7A00CD0C1FBE}" srcOrd="0" destOrd="0" presId="urn:microsoft.com/office/officeart/2008/layout/VerticalCurvedList"/>
    <dgm:cxn modelId="{6421042E-79C5-49E7-BF6C-17AF7A6D20B3}" type="presOf" srcId="{352AC4EE-6BDE-4876-A5C5-8AE625E8FD2F}" destId="{2329AA70-2C79-4003-AD03-E58F83600DA7}" srcOrd="0" destOrd="0" presId="urn:microsoft.com/office/officeart/2008/layout/VerticalCurvedList"/>
    <dgm:cxn modelId="{7AFBF2B2-1C3B-4439-98DE-3C2369677ACE}" type="presOf" srcId="{D278AA64-3034-4D59-9203-9F3483C861E6}" destId="{C8BFF26A-2510-492D-BD90-9D71CCD89835}" srcOrd="0" destOrd="0" presId="urn:microsoft.com/office/officeart/2008/layout/VerticalCurvedList"/>
    <dgm:cxn modelId="{135790F5-7EC4-4E91-B1BA-82874A33C29F}" srcId="{00346D32-DF08-4D64-9344-21FDF29DD620}" destId="{352AC4EE-6BDE-4876-A5C5-8AE625E8FD2F}" srcOrd="0" destOrd="0" parTransId="{188563A6-76BC-4847-8197-865E0E5296A3}" sibTransId="{A7AD2F83-08EF-4A4E-B376-4175781B3361}"/>
    <dgm:cxn modelId="{0C4B85D8-FE87-4DCE-88D1-C6E4C70D15E1}" type="presOf" srcId="{00346D32-DF08-4D64-9344-21FDF29DD620}" destId="{F4046D1E-C2F5-40A4-810B-6078B89D00B7}" srcOrd="0" destOrd="0" presId="urn:microsoft.com/office/officeart/2008/layout/VerticalCurvedList"/>
    <dgm:cxn modelId="{76B73D1D-0836-486C-8C7A-AB6FFD4B7808}" type="presParOf" srcId="{F4046D1E-C2F5-40A4-810B-6078B89D00B7}" destId="{FDA52361-84DD-47B5-81B5-C56A3AEAAE8C}" srcOrd="0" destOrd="0" presId="urn:microsoft.com/office/officeart/2008/layout/VerticalCurvedList"/>
    <dgm:cxn modelId="{1F047F70-34CC-4F98-85EF-AF7A5A46AF81}" type="presParOf" srcId="{FDA52361-84DD-47B5-81B5-C56A3AEAAE8C}" destId="{D6BFD7D7-EAD3-4703-9488-D5DB57D922D4}" srcOrd="0" destOrd="0" presId="urn:microsoft.com/office/officeart/2008/layout/VerticalCurvedList"/>
    <dgm:cxn modelId="{181266FF-3D9D-4FD1-8B41-4A4C4BBFB9EE}" type="presParOf" srcId="{D6BFD7D7-EAD3-4703-9488-D5DB57D922D4}" destId="{3A547FD1-8337-44FD-9576-0F99130F855C}" srcOrd="0" destOrd="0" presId="urn:microsoft.com/office/officeart/2008/layout/VerticalCurvedList"/>
    <dgm:cxn modelId="{74CAA9B2-9FEB-4935-BBF8-91BE8A252946}" type="presParOf" srcId="{D6BFD7D7-EAD3-4703-9488-D5DB57D922D4}" destId="{A018576E-2AAD-4769-820D-201D2845B046}" srcOrd="1" destOrd="0" presId="urn:microsoft.com/office/officeart/2008/layout/VerticalCurvedList"/>
    <dgm:cxn modelId="{E314CE17-7EE3-4709-BC98-B7A41E3B48BE}" type="presParOf" srcId="{D6BFD7D7-EAD3-4703-9488-D5DB57D922D4}" destId="{BB294513-F48F-4005-AAA7-490D09029E25}" srcOrd="2" destOrd="0" presId="urn:microsoft.com/office/officeart/2008/layout/VerticalCurvedList"/>
    <dgm:cxn modelId="{DE6B6904-B2E8-4E49-9FA6-682E1AEA6131}" type="presParOf" srcId="{D6BFD7D7-EAD3-4703-9488-D5DB57D922D4}" destId="{64331295-BA39-4395-B5DC-1CE17A5DF06C}" srcOrd="3" destOrd="0" presId="urn:microsoft.com/office/officeart/2008/layout/VerticalCurvedList"/>
    <dgm:cxn modelId="{ABC6251F-86B3-4768-A9A0-83BB3C0A18D9}" type="presParOf" srcId="{FDA52361-84DD-47B5-81B5-C56A3AEAAE8C}" destId="{2329AA70-2C79-4003-AD03-E58F83600DA7}" srcOrd="1" destOrd="0" presId="urn:microsoft.com/office/officeart/2008/layout/VerticalCurvedList"/>
    <dgm:cxn modelId="{5850B88F-6AE9-41D1-972E-11DB3144E7CB}" type="presParOf" srcId="{FDA52361-84DD-47B5-81B5-C56A3AEAAE8C}" destId="{3E0DB6D0-7BA9-4D7F-BB1F-9A6E2B980D36}" srcOrd="2" destOrd="0" presId="urn:microsoft.com/office/officeart/2008/layout/VerticalCurvedList"/>
    <dgm:cxn modelId="{EAA9E143-D143-406F-B7EB-35D3F13C5149}" type="presParOf" srcId="{3E0DB6D0-7BA9-4D7F-BB1F-9A6E2B980D36}" destId="{D348946B-A8D7-4F48-867A-D066959F000B}" srcOrd="0" destOrd="0" presId="urn:microsoft.com/office/officeart/2008/layout/VerticalCurvedList"/>
    <dgm:cxn modelId="{53A28881-9C3A-44FB-AC88-55BA739F155B}" type="presParOf" srcId="{FDA52361-84DD-47B5-81B5-C56A3AEAAE8C}" destId="{729132D3-9588-412C-BB59-A9210906A311}" srcOrd="3" destOrd="0" presId="urn:microsoft.com/office/officeart/2008/layout/VerticalCurvedList"/>
    <dgm:cxn modelId="{CCB9985D-190C-4809-834A-C766871F0D35}" type="presParOf" srcId="{FDA52361-84DD-47B5-81B5-C56A3AEAAE8C}" destId="{59D48BB6-5317-4889-8953-5D9C9DB3A1BC}" srcOrd="4" destOrd="0" presId="urn:microsoft.com/office/officeart/2008/layout/VerticalCurvedList"/>
    <dgm:cxn modelId="{DE2762D9-023B-47D3-A950-3F58F5CF5F5C}" type="presParOf" srcId="{59D48BB6-5317-4889-8953-5D9C9DB3A1BC}" destId="{DD23A019-894B-45BB-95A2-406A21CB3F56}" srcOrd="0" destOrd="0" presId="urn:microsoft.com/office/officeart/2008/layout/VerticalCurvedList"/>
    <dgm:cxn modelId="{E4060C45-53E2-45D5-B88E-50794EB6A45B}" type="presParOf" srcId="{FDA52361-84DD-47B5-81B5-C56A3AEAAE8C}" destId="{C8BFF26A-2510-492D-BD90-9D71CCD89835}" srcOrd="5" destOrd="0" presId="urn:microsoft.com/office/officeart/2008/layout/VerticalCurvedList"/>
    <dgm:cxn modelId="{59A9D9FC-B960-4A54-A122-2D50F5EA14E8}" type="presParOf" srcId="{FDA52361-84DD-47B5-81B5-C56A3AEAAE8C}" destId="{1C23CF5C-C540-48C1-82FF-022B554355AA}" srcOrd="6" destOrd="0" presId="urn:microsoft.com/office/officeart/2008/layout/VerticalCurvedList"/>
    <dgm:cxn modelId="{29B4AD93-EA0D-4172-9C38-CC4DA8EF8457}" type="presParOf" srcId="{1C23CF5C-C540-48C1-82FF-022B554355AA}" destId="{05F94B8F-15B1-44F3-B201-D506CA025B93}" srcOrd="0" destOrd="0" presId="urn:microsoft.com/office/officeart/2008/layout/VerticalCurvedList"/>
    <dgm:cxn modelId="{77F94BC2-4DC8-4A37-9AD4-3CA9A4311E42}" type="presParOf" srcId="{FDA52361-84DD-47B5-81B5-C56A3AEAAE8C}" destId="{6EA9A238-D5DC-4078-9CED-7A00CD0C1FBE}" srcOrd="7" destOrd="0" presId="urn:microsoft.com/office/officeart/2008/layout/VerticalCurvedList"/>
    <dgm:cxn modelId="{D6A06F0C-AF59-41EE-9256-AD043F451383}" type="presParOf" srcId="{FDA52361-84DD-47B5-81B5-C56A3AEAAE8C}" destId="{1D24CB58-DF1D-4D6E-9C19-2C6CF3ADA4A8}" srcOrd="8" destOrd="0" presId="urn:microsoft.com/office/officeart/2008/layout/VerticalCurvedList"/>
    <dgm:cxn modelId="{E972C429-E2D2-473E-963D-9EE235E2D966}" type="presParOf" srcId="{1D24CB58-DF1D-4D6E-9C19-2C6CF3ADA4A8}" destId="{C0F05E2F-98A7-45E4-ACC5-5A4E96FAF9D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FB365D-C25F-4A78-968B-63580C882F8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1B768E-ACDA-4A33-B62F-2EEA064901DE}">
      <dgm:prSet phldrT="[Текст]" phldr="1"/>
      <dgm:spPr/>
      <dgm:t>
        <a:bodyPr/>
        <a:lstStyle/>
        <a:p>
          <a:endParaRPr lang="ru-RU" dirty="0"/>
        </a:p>
      </dgm:t>
    </dgm:pt>
    <dgm:pt modelId="{45DBDDCF-78BD-435D-A2A2-B04A73C82411}" type="parTrans" cxnId="{8D2A1DA0-43F2-4669-8E15-EE19F82F878B}">
      <dgm:prSet/>
      <dgm:spPr/>
      <dgm:t>
        <a:bodyPr/>
        <a:lstStyle/>
        <a:p>
          <a:endParaRPr lang="ru-RU"/>
        </a:p>
      </dgm:t>
    </dgm:pt>
    <dgm:pt modelId="{0C0BD220-E638-4BB0-9324-E5AF52228667}" type="sibTrans" cxnId="{8D2A1DA0-43F2-4669-8E15-EE19F82F878B}">
      <dgm:prSet/>
      <dgm:spPr/>
      <dgm:t>
        <a:bodyPr/>
        <a:lstStyle/>
        <a:p>
          <a:endParaRPr lang="ru-RU"/>
        </a:p>
      </dgm:t>
    </dgm:pt>
    <dgm:pt modelId="{A6D302EB-5B65-4AAC-B686-F59CEE84991C}">
      <dgm:prSet phldrT="[Текст]" custT="1"/>
      <dgm:spPr/>
      <dgm:t>
        <a:bodyPr/>
        <a:lstStyle/>
        <a:p>
          <a:r>
            <a:rPr lang="ru-RU" sz="1400" b="1" dirty="0" smtClean="0">
              <a:latin typeface="+mn-lt"/>
            </a:rPr>
            <a:t>Не завершён процесс внесения сведений в ФИС ФРДО (отсутствует статус пакета «Опубликован»).</a:t>
          </a:r>
          <a:endParaRPr lang="ru-RU" sz="1400" b="1" dirty="0">
            <a:latin typeface="+mn-lt"/>
          </a:endParaRPr>
        </a:p>
      </dgm:t>
    </dgm:pt>
    <dgm:pt modelId="{6F551619-8821-44CE-908F-31569E0E5D1A}" type="parTrans" cxnId="{ACC60CB2-58DE-4E88-930B-6DE6B4A1C142}">
      <dgm:prSet/>
      <dgm:spPr/>
      <dgm:t>
        <a:bodyPr/>
        <a:lstStyle/>
        <a:p>
          <a:endParaRPr lang="ru-RU"/>
        </a:p>
      </dgm:t>
    </dgm:pt>
    <dgm:pt modelId="{4F34D3E6-CC65-4B23-8679-2640140C2913}" type="sibTrans" cxnId="{ACC60CB2-58DE-4E88-930B-6DE6B4A1C142}">
      <dgm:prSet/>
      <dgm:spPr/>
      <dgm:t>
        <a:bodyPr/>
        <a:lstStyle/>
        <a:p>
          <a:endParaRPr lang="ru-RU"/>
        </a:p>
      </dgm:t>
    </dgm:pt>
    <dgm:pt modelId="{ABC1B4C4-18E3-4AFE-A3A8-BCC8B7961021}">
      <dgm:prSet phldrT="[Текст]" phldr="1"/>
      <dgm:spPr/>
      <dgm:t>
        <a:bodyPr/>
        <a:lstStyle/>
        <a:p>
          <a:endParaRPr lang="ru-RU" dirty="0"/>
        </a:p>
      </dgm:t>
    </dgm:pt>
    <dgm:pt modelId="{FBF65BEA-B183-47DC-8F36-E617D4EB7CB7}" type="parTrans" cxnId="{3172D58E-334D-434F-B624-745FCCA06210}">
      <dgm:prSet/>
      <dgm:spPr/>
      <dgm:t>
        <a:bodyPr/>
        <a:lstStyle/>
        <a:p>
          <a:endParaRPr lang="ru-RU"/>
        </a:p>
      </dgm:t>
    </dgm:pt>
    <dgm:pt modelId="{85352802-0543-44A1-B3C4-DE84376B39D0}" type="sibTrans" cxnId="{3172D58E-334D-434F-B624-745FCCA06210}">
      <dgm:prSet/>
      <dgm:spPr/>
      <dgm:t>
        <a:bodyPr/>
        <a:lstStyle/>
        <a:p>
          <a:endParaRPr lang="ru-RU"/>
        </a:p>
      </dgm:t>
    </dgm:pt>
    <dgm:pt modelId="{D89169D3-5A2E-48CB-BA02-8A10F4EB25A8}">
      <dgm:prSet phldrT="[Текст]" custT="1"/>
      <dgm:spPr/>
      <dgm:t>
        <a:bodyPr/>
        <a:lstStyle/>
        <a:p>
          <a:r>
            <a:rPr lang="ru-RU" sz="1400" b="1" dirty="0" smtClean="0">
              <a:latin typeface="+mn-lt"/>
            </a:rPr>
            <a:t>Сведения предоставлены с ошибками в части вида выдаваемого документа.</a:t>
          </a:r>
          <a:endParaRPr lang="ru-RU" sz="1400" b="1" dirty="0">
            <a:latin typeface="+mn-lt"/>
          </a:endParaRPr>
        </a:p>
      </dgm:t>
    </dgm:pt>
    <dgm:pt modelId="{9FA08022-F05A-48A1-B647-D9CD3D4E722D}" type="parTrans" cxnId="{D8CF62AF-F561-45D7-A641-7C0DB3405513}">
      <dgm:prSet/>
      <dgm:spPr/>
      <dgm:t>
        <a:bodyPr/>
        <a:lstStyle/>
        <a:p>
          <a:endParaRPr lang="ru-RU"/>
        </a:p>
      </dgm:t>
    </dgm:pt>
    <dgm:pt modelId="{4EF60367-8BE9-4A06-9BE9-8607BCEE38D9}" type="sibTrans" cxnId="{D8CF62AF-F561-45D7-A641-7C0DB3405513}">
      <dgm:prSet/>
      <dgm:spPr/>
      <dgm:t>
        <a:bodyPr/>
        <a:lstStyle/>
        <a:p>
          <a:endParaRPr lang="ru-RU"/>
        </a:p>
      </dgm:t>
    </dgm:pt>
    <dgm:pt modelId="{2DE5DEFF-8A76-42D9-A19F-3D9451178F69}">
      <dgm:prSet phldrT="[Текст]" phldr="1"/>
      <dgm:spPr/>
      <dgm:t>
        <a:bodyPr/>
        <a:lstStyle/>
        <a:p>
          <a:endParaRPr lang="ru-RU" dirty="0"/>
        </a:p>
      </dgm:t>
    </dgm:pt>
    <dgm:pt modelId="{E9C19F8D-E25D-4E15-B0AB-54A56E60AAB6}" type="parTrans" cxnId="{7D119A6C-0066-491A-BD55-2C379A39E349}">
      <dgm:prSet/>
      <dgm:spPr/>
      <dgm:t>
        <a:bodyPr/>
        <a:lstStyle/>
        <a:p>
          <a:endParaRPr lang="ru-RU"/>
        </a:p>
      </dgm:t>
    </dgm:pt>
    <dgm:pt modelId="{6F2663DE-B3F7-477A-9C3C-35A0CED23FCB}" type="sibTrans" cxnId="{7D119A6C-0066-491A-BD55-2C379A39E349}">
      <dgm:prSet/>
      <dgm:spPr/>
      <dgm:t>
        <a:bodyPr/>
        <a:lstStyle/>
        <a:p>
          <a:endParaRPr lang="ru-RU"/>
        </a:p>
      </dgm:t>
    </dgm:pt>
    <dgm:pt modelId="{8E62C0B0-9F4F-4D7E-96C9-2D168C2B0DE2}">
      <dgm:prSet phldrT="[Текст]" custT="1"/>
      <dgm:spPr/>
      <dgm:t>
        <a:bodyPr/>
        <a:lstStyle/>
        <a:p>
          <a:endParaRPr lang="ru-RU" sz="1400" b="1" dirty="0">
            <a:latin typeface="+mn-lt"/>
          </a:endParaRPr>
        </a:p>
      </dgm:t>
    </dgm:pt>
    <dgm:pt modelId="{EB3A787B-8EAA-4001-A45A-B8CDE71AE5AA}" type="parTrans" cxnId="{91BF347B-BF96-409E-9D9F-CC0CA11BE49C}">
      <dgm:prSet/>
      <dgm:spPr/>
      <dgm:t>
        <a:bodyPr/>
        <a:lstStyle/>
        <a:p>
          <a:endParaRPr lang="ru-RU"/>
        </a:p>
      </dgm:t>
    </dgm:pt>
    <dgm:pt modelId="{A0A2C6EA-EBAE-4131-9A06-0ACAC76A5667}" type="sibTrans" cxnId="{91BF347B-BF96-409E-9D9F-CC0CA11BE49C}">
      <dgm:prSet/>
      <dgm:spPr/>
      <dgm:t>
        <a:bodyPr/>
        <a:lstStyle/>
        <a:p>
          <a:endParaRPr lang="ru-RU"/>
        </a:p>
      </dgm:t>
    </dgm:pt>
    <dgm:pt modelId="{0BB1DF65-7EA9-4D8D-96BB-E26A231F9895}">
      <dgm:prSet phldrT="[Текст]"/>
      <dgm:spPr/>
      <dgm:t>
        <a:bodyPr/>
        <a:lstStyle/>
        <a:p>
          <a:endParaRPr lang="ru-RU" dirty="0"/>
        </a:p>
      </dgm:t>
    </dgm:pt>
    <dgm:pt modelId="{7726AE72-0DC7-493F-9B13-F0E873014DE3}" type="parTrans" cxnId="{C882E18D-CE7F-41F9-BC26-72D96743B188}">
      <dgm:prSet/>
      <dgm:spPr/>
      <dgm:t>
        <a:bodyPr/>
        <a:lstStyle/>
        <a:p>
          <a:endParaRPr lang="ru-RU"/>
        </a:p>
      </dgm:t>
    </dgm:pt>
    <dgm:pt modelId="{58F8F7DE-DE29-497D-9C51-463500B307B5}" type="sibTrans" cxnId="{C882E18D-CE7F-41F9-BC26-72D96743B188}">
      <dgm:prSet/>
      <dgm:spPr/>
      <dgm:t>
        <a:bodyPr/>
        <a:lstStyle/>
        <a:p>
          <a:endParaRPr lang="ru-RU"/>
        </a:p>
      </dgm:t>
    </dgm:pt>
    <dgm:pt modelId="{E234D831-F9D1-4F9A-A6BE-7A50641C5EA9}">
      <dgm:prSet custT="1"/>
      <dgm:spPr/>
      <dgm:t>
        <a:bodyPr/>
        <a:lstStyle/>
        <a:p>
          <a:pPr algn="just"/>
          <a:endParaRPr lang="ru-RU" sz="1200" b="1" dirty="0"/>
        </a:p>
      </dgm:t>
    </dgm:pt>
    <dgm:pt modelId="{33BD96AC-3CDD-4D2D-8C5F-DD3DD641664D}" type="parTrans" cxnId="{C0A6F7BD-E592-4549-889A-9138EED1BC1B}">
      <dgm:prSet/>
      <dgm:spPr/>
      <dgm:t>
        <a:bodyPr/>
        <a:lstStyle/>
        <a:p>
          <a:endParaRPr lang="ru-RU"/>
        </a:p>
      </dgm:t>
    </dgm:pt>
    <dgm:pt modelId="{89A154B8-100D-4B81-9218-8FD33AB30017}" type="sibTrans" cxnId="{C0A6F7BD-E592-4549-889A-9138EED1BC1B}">
      <dgm:prSet/>
      <dgm:spPr/>
      <dgm:t>
        <a:bodyPr/>
        <a:lstStyle/>
        <a:p>
          <a:endParaRPr lang="ru-RU"/>
        </a:p>
      </dgm:t>
    </dgm:pt>
    <dgm:pt modelId="{0BD6332E-81DA-41BA-A006-00F8908B73F3}">
      <dgm:prSet/>
      <dgm:spPr/>
      <dgm:t>
        <a:bodyPr/>
        <a:lstStyle/>
        <a:p>
          <a:pPr algn="l"/>
          <a:endParaRPr lang="ru-RU" sz="800" dirty="0"/>
        </a:p>
      </dgm:t>
    </dgm:pt>
    <dgm:pt modelId="{5FCF7763-0B34-4C0B-8DC5-534D52EE93EE}" type="parTrans" cxnId="{2CE13E02-C41F-4D86-95EE-452E1946CC97}">
      <dgm:prSet/>
      <dgm:spPr/>
      <dgm:t>
        <a:bodyPr/>
        <a:lstStyle/>
        <a:p>
          <a:endParaRPr lang="ru-RU"/>
        </a:p>
      </dgm:t>
    </dgm:pt>
    <dgm:pt modelId="{481574B5-3F41-4780-A2D2-B70CAB2073A1}" type="sibTrans" cxnId="{2CE13E02-C41F-4D86-95EE-452E1946CC97}">
      <dgm:prSet/>
      <dgm:spPr/>
      <dgm:t>
        <a:bodyPr/>
        <a:lstStyle/>
        <a:p>
          <a:endParaRPr lang="ru-RU"/>
        </a:p>
      </dgm:t>
    </dgm:pt>
    <dgm:pt modelId="{6337C155-6420-4F52-898E-5BD4C2ED5899}">
      <dgm:prSet phldrT="[Текст]"/>
      <dgm:spPr/>
      <dgm:t>
        <a:bodyPr/>
        <a:lstStyle/>
        <a:p>
          <a:endParaRPr lang="ru-RU" dirty="0"/>
        </a:p>
      </dgm:t>
    </dgm:pt>
    <dgm:pt modelId="{047D51A5-224E-4E3E-B97E-621A2189E8F4}" type="parTrans" cxnId="{2AC26E1B-5E0F-42EF-8054-833CD4ADB341}">
      <dgm:prSet/>
      <dgm:spPr/>
      <dgm:t>
        <a:bodyPr/>
        <a:lstStyle/>
        <a:p>
          <a:endParaRPr lang="ru-RU"/>
        </a:p>
      </dgm:t>
    </dgm:pt>
    <dgm:pt modelId="{2D6BFF32-C3B2-4549-A9DE-FA7ED0AA80F0}" type="sibTrans" cxnId="{2AC26E1B-5E0F-42EF-8054-833CD4ADB341}">
      <dgm:prSet/>
      <dgm:spPr/>
      <dgm:t>
        <a:bodyPr/>
        <a:lstStyle/>
        <a:p>
          <a:endParaRPr lang="ru-RU"/>
        </a:p>
      </dgm:t>
    </dgm:pt>
    <dgm:pt modelId="{F7C2A1F4-F0E5-4B4C-8C79-FDB2CF8B5408}">
      <dgm:prSet phldrT="[Текст]"/>
      <dgm:spPr/>
      <dgm:t>
        <a:bodyPr/>
        <a:lstStyle/>
        <a:p>
          <a:endParaRPr lang="ru-RU" dirty="0"/>
        </a:p>
      </dgm:t>
    </dgm:pt>
    <dgm:pt modelId="{31120BA5-2C6A-4A45-BE56-A017CCF72236}" type="parTrans" cxnId="{A84624BC-B514-45A9-AEF6-D70C022CD4BE}">
      <dgm:prSet/>
      <dgm:spPr/>
      <dgm:t>
        <a:bodyPr/>
        <a:lstStyle/>
        <a:p>
          <a:endParaRPr lang="ru-RU"/>
        </a:p>
      </dgm:t>
    </dgm:pt>
    <dgm:pt modelId="{95FE7B51-E97D-471B-894B-128F91DB4CDF}" type="sibTrans" cxnId="{A84624BC-B514-45A9-AEF6-D70C022CD4BE}">
      <dgm:prSet/>
      <dgm:spPr/>
      <dgm:t>
        <a:bodyPr/>
        <a:lstStyle/>
        <a:p>
          <a:endParaRPr lang="ru-RU"/>
        </a:p>
      </dgm:t>
    </dgm:pt>
    <dgm:pt modelId="{8605A286-9C5E-48ED-9CDF-9FB2FC591E07}">
      <dgm:prSet/>
      <dgm:spPr/>
      <dgm:t>
        <a:bodyPr/>
        <a:lstStyle/>
        <a:p>
          <a:pPr algn="just"/>
          <a:endParaRPr lang="ru-RU" sz="800" b="1" dirty="0"/>
        </a:p>
      </dgm:t>
    </dgm:pt>
    <dgm:pt modelId="{CB6CFD75-8E42-47DE-8C0C-5254B8266BA3}" type="parTrans" cxnId="{B38B8B87-F52F-4E13-9642-348D9BECDBAF}">
      <dgm:prSet/>
      <dgm:spPr/>
      <dgm:t>
        <a:bodyPr/>
        <a:lstStyle/>
        <a:p>
          <a:endParaRPr lang="ru-RU"/>
        </a:p>
      </dgm:t>
    </dgm:pt>
    <dgm:pt modelId="{53496B06-1297-49EE-9587-D957E2B94595}" type="sibTrans" cxnId="{B38B8B87-F52F-4E13-9642-348D9BECDBAF}">
      <dgm:prSet/>
      <dgm:spPr/>
      <dgm:t>
        <a:bodyPr/>
        <a:lstStyle/>
        <a:p>
          <a:endParaRPr lang="ru-RU"/>
        </a:p>
      </dgm:t>
    </dgm:pt>
    <dgm:pt modelId="{5FD6A760-A72E-4B36-AD1D-09F100E285C4}">
      <dgm:prSet custT="1"/>
      <dgm:spPr/>
      <dgm:t>
        <a:bodyPr/>
        <a:lstStyle/>
        <a:p>
          <a:pPr algn="just"/>
          <a:endParaRPr lang="ru-RU" sz="1000" b="1" dirty="0"/>
        </a:p>
      </dgm:t>
    </dgm:pt>
    <dgm:pt modelId="{B1CF18CE-DC02-42A9-98FD-3900500F2842}" type="parTrans" cxnId="{0F726297-4148-4F7A-931B-4828AF96725E}">
      <dgm:prSet/>
      <dgm:spPr/>
      <dgm:t>
        <a:bodyPr/>
        <a:lstStyle/>
        <a:p>
          <a:endParaRPr lang="ru-RU"/>
        </a:p>
      </dgm:t>
    </dgm:pt>
    <dgm:pt modelId="{325F9EDC-05A5-4553-B5DE-03A57D0DD409}" type="sibTrans" cxnId="{0F726297-4148-4F7A-931B-4828AF96725E}">
      <dgm:prSet/>
      <dgm:spPr/>
      <dgm:t>
        <a:bodyPr/>
        <a:lstStyle/>
        <a:p>
          <a:endParaRPr lang="ru-RU"/>
        </a:p>
      </dgm:t>
    </dgm:pt>
    <dgm:pt modelId="{7D57A32F-15FA-4A80-903B-A2D1E1FACD32}">
      <dgm:prSet custT="1"/>
      <dgm:spPr/>
      <dgm:t>
        <a:bodyPr/>
        <a:lstStyle/>
        <a:p>
          <a:r>
            <a:rPr lang="ru-RU" sz="1400" b="1" dirty="0" smtClean="0"/>
            <a:t>Ошибки в личном кабинете организации в ФИС ФРДО (наименование, кавычки, ОГРН, КПП, субъект РФ, муниципалитет, Ф.И.О. руководителя).</a:t>
          </a:r>
          <a:endParaRPr lang="ru-RU" sz="1400" b="1" dirty="0"/>
        </a:p>
      </dgm:t>
    </dgm:pt>
    <dgm:pt modelId="{6CA7B329-45CE-4DED-880A-895EBEFC5581}" type="parTrans" cxnId="{BCE16386-F50D-4C44-A231-4E3E01953DB0}">
      <dgm:prSet/>
      <dgm:spPr/>
      <dgm:t>
        <a:bodyPr/>
        <a:lstStyle/>
        <a:p>
          <a:endParaRPr lang="ru-RU"/>
        </a:p>
      </dgm:t>
    </dgm:pt>
    <dgm:pt modelId="{0C59C773-7749-4628-A852-A9B85BD393F7}" type="sibTrans" cxnId="{BCE16386-F50D-4C44-A231-4E3E01953DB0}">
      <dgm:prSet/>
      <dgm:spPr/>
      <dgm:t>
        <a:bodyPr/>
        <a:lstStyle/>
        <a:p>
          <a:endParaRPr lang="ru-RU"/>
        </a:p>
      </dgm:t>
    </dgm:pt>
    <dgm:pt modelId="{3CA5A956-8E62-4355-9E0A-480EF96FF4E5}">
      <dgm:prSet custT="1"/>
      <dgm:spPr/>
      <dgm:t>
        <a:bodyPr/>
        <a:lstStyle/>
        <a:p>
          <a:endParaRPr lang="ru-RU" sz="1000" b="1" dirty="0">
            <a:latin typeface="+mn-lt"/>
          </a:endParaRPr>
        </a:p>
      </dgm:t>
    </dgm:pt>
    <dgm:pt modelId="{043AB529-AFDD-4873-B39B-324097981213}" type="parTrans" cxnId="{0454A9F6-A60D-484A-9D5D-77D7ADF756D3}">
      <dgm:prSet/>
      <dgm:spPr/>
      <dgm:t>
        <a:bodyPr/>
        <a:lstStyle/>
        <a:p>
          <a:endParaRPr lang="ru-RU"/>
        </a:p>
      </dgm:t>
    </dgm:pt>
    <dgm:pt modelId="{DCD0EBE3-A806-4CBA-9C42-4FF1E8737467}" type="sibTrans" cxnId="{0454A9F6-A60D-484A-9D5D-77D7ADF756D3}">
      <dgm:prSet/>
      <dgm:spPr/>
      <dgm:t>
        <a:bodyPr/>
        <a:lstStyle/>
        <a:p>
          <a:endParaRPr lang="ru-RU"/>
        </a:p>
      </dgm:t>
    </dgm:pt>
    <dgm:pt modelId="{335B69D4-2FF9-4AD4-8096-EB79EDA6D1E9}">
      <dgm:prSet custT="1"/>
      <dgm:spPr/>
      <dgm:t>
        <a:bodyPr/>
        <a:lstStyle/>
        <a:p>
          <a:endParaRPr lang="ru-RU" sz="1400" dirty="0"/>
        </a:p>
      </dgm:t>
    </dgm:pt>
    <dgm:pt modelId="{E0050ADF-0C75-434D-A312-09D7F5F44149}" type="parTrans" cxnId="{D8F2EEDD-DF0A-4D95-8DEC-EF4E3AA6A74A}">
      <dgm:prSet/>
      <dgm:spPr/>
      <dgm:t>
        <a:bodyPr/>
        <a:lstStyle/>
        <a:p>
          <a:endParaRPr lang="ru-RU"/>
        </a:p>
      </dgm:t>
    </dgm:pt>
    <dgm:pt modelId="{C3BDA49B-14F6-41AC-A5EC-EA5E35B11BD3}" type="sibTrans" cxnId="{D8F2EEDD-DF0A-4D95-8DEC-EF4E3AA6A74A}">
      <dgm:prSet/>
      <dgm:spPr/>
      <dgm:t>
        <a:bodyPr/>
        <a:lstStyle/>
        <a:p>
          <a:endParaRPr lang="ru-RU"/>
        </a:p>
      </dgm:t>
    </dgm:pt>
    <dgm:pt modelId="{BE718CF3-125D-44A8-8CBA-9B16E47C42BD}">
      <dgm:prSet custT="1"/>
      <dgm:spPr/>
      <dgm:t>
        <a:bodyPr/>
        <a:lstStyle/>
        <a:p>
          <a:r>
            <a:rPr lang="ru-RU" sz="1400" b="1" dirty="0" smtClean="0"/>
            <a:t>Ошибки в выборе подсистемы по учету сведений в ФИС ФРДО (сбор данных о дополнительном профессиональном образовании, о профессиональном обучении).</a:t>
          </a:r>
          <a:endParaRPr lang="ru-RU" sz="1400" b="1" dirty="0"/>
        </a:p>
      </dgm:t>
    </dgm:pt>
    <dgm:pt modelId="{5D2EA1D6-FF1B-4222-A96E-70A239CD9DC7}" type="sibTrans" cxnId="{FF4262AA-FA7E-42B6-B855-1124A46FFD1F}">
      <dgm:prSet/>
      <dgm:spPr/>
      <dgm:t>
        <a:bodyPr/>
        <a:lstStyle/>
        <a:p>
          <a:endParaRPr lang="ru-RU"/>
        </a:p>
      </dgm:t>
    </dgm:pt>
    <dgm:pt modelId="{4885BB46-355B-49A1-99C5-4C5BB43C2219}" type="parTrans" cxnId="{FF4262AA-FA7E-42B6-B855-1124A46FFD1F}">
      <dgm:prSet/>
      <dgm:spPr/>
      <dgm:t>
        <a:bodyPr/>
        <a:lstStyle/>
        <a:p>
          <a:endParaRPr lang="ru-RU"/>
        </a:p>
      </dgm:t>
    </dgm:pt>
    <dgm:pt modelId="{3E27E40E-D1EF-4BF9-B987-3DFC035FDC77}">
      <dgm:prSet custT="1"/>
      <dgm:spPr/>
      <dgm:t>
        <a:bodyPr/>
        <a:lstStyle/>
        <a:p>
          <a:r>
            <a:rPr lang="ru-RU" sz="1400" b="1" dirty="0" smtClean="0">
              <a:latin typeface="+mn-lt"/>
            </a:rPr>
            <a:t>В ФИС ФРДО предоставлены сведения не обо всех выпускниках (например, 39 из 42).</a:t>
          </a:r>
          <a:endParaRPr lang="ru-RU" sz="1400" b="1" dirty="0">
            <a:latin typeface="+mn-lt"/>
          </a:endParaRPr>
        </a:p>
      </dgm:t>
    </dgm:pt>
    <dgm:pt modelId="{826D3285-36D0-47CA-B563-FE34C74D1104}" type="parTrans" cxnId="{C80C4F48-D94C-4373-ABDC-0FDFC1AF3EE1}">
      <dgm:prSet/>
      <dgm:spPr/>
      <dgm:t>
        <a:bodyPr/>
        <a:lstStyle/>
        <a:p>
          <a:endParaRPr lang="ru-RU"/>
        </a:p>
      </dgm:t>
    </dgm:pt>
    <dgm:pt modelId="{C32807EE-AF9C-413A-B378-A72524997CD6}" type="sibTrans" cxnId="{C80C4F48-D94C-4373-ABDC-0FDFC1AF3EE1}">
      <dgm:prSet/>
      <dgm:spPr/>
      <dgm:t>
        <a:bodyPr/>
        <a:lstStyle/>
        <a:p>
          <a:endParaRPr lang="ru-RU"/>
        </a:p>
      </dgm:t>
    </dgm:pt>
    <dgm:pt modelId="{FD145EC3-D39C-4CE4-8FC9-9CD96F22424C}">
      <dgm:prSet phldrT="[Текст]"/>
      <dgm:spPr/>
      <dgm:t>
        <a:bodyPr/>
        <a:lstStyle/>
        <a:p>
          <a:endParaRPr lang="ru-RU" dirty="0"/>
        </a:p>
      </dgm:t>
    </dgm:pt>
    <dgm:pt modelId="{D89A7F6A-A6BD-46F4-B976-72EB0B0AFC2D}" type="sibTrans" cxnId="{D540910C-5910-40FC-9F52-88803C49C8E0}">
      <dgm:prSet/>
      <dgm:spPr/>
      <dgm:t>
        <a:bodyPr/>
        <a:lstStyle/>
        <a:p>
          <a:endParaRPr lang="ru-RU"/>
        </a:p>
      </dgm:t>
    </dgm:pt>
    <dgm:pt modelId="{F5A484DB-EB51-4FF2-BAAE-61B15532CB18}" type="parTrans" cxnId="{D540910C-5910-40FC-9F52-88803C49C8E0}">
      <dgm:prSet/>
      <dgm:spPr/>
      <dgm:t>
        <a:bodyPr/>
        <a:lstStyle/>
        <a:p>
          <a:endParaRPr lang="ru-RU"/>
        </a:p>
      </dgm:t>
    </dgm:pt>
    <dgm:pt modelId="{097778E8-4762-4291-880D-8529F3401FC4}">
      <dgm:prSet custT="1"/>
      <dgm:spPr/>
      <dgm:t>
        <a:bodyPr/>
        <a:lstStyle/>
        <a:p>
          <a:r>
            <a:rPr lang="ru-RU" sz="1400" b="1" dirty="0" smtClean="0">
              <a:latin typeface="+mn-lt"/>
            </a:rPr>
            <a:t>Сведения предоставлены с фактическими ошибками, в том числе по персональным данным выпускника (Ф.И.О. получателя, дата рождения, СНИЛС, бюджет, за счет которого обучался выпускник, серия и номер документа, год начала и окончания обучения, срок обучения, пол).</a:t>
          </a:r>
          <a:endParaRPr lang="ru-RU" sz="1400" b="1" dirty="0">
            <a:latin typeface="+mn-lt"/>
          </a:endParaRPr>
        </a:p>
      </dgm:t>
    </dgm:pt>
    <dgm:pt modelId="{BFDDB5F6-0FCE-40A4-8F0C-359E7198BD1E}" type="parTrans" cxnId="{4621060F-2C5F-41CD-A348-D0C6F292C6A9}">
      <dgm:prSet/>
      <dgm:spPr/>
      <dgm:t>
        <a:bodyPr/>
        <a:lstStyle/>
        <a:p>
          <a:endParaRPr lang="ru-RU"/>
        </a:p>
      </dgm:t>
    </dgm:pt>
    <dgm:pt modelId="{6FA02E44-0341-4AE9-BD17-246010CCFA95}" type="sibTrans" cxnId="{4621060F-2C5F-41CD-A348-D0C6F292C6A9}">
      <dgm:prSet/>
      <dgm:spPr/>
      <dgm:t>
        <a:bodyPr/>
        <a:lstStyle/>
        <a:p>
          <a:endParaRPr lang="ru-RU"/>
        </a:p>
      </dgm:t>
    </dgm:pt>
    <dgm:pt modelId="{6BD09C07-7912-490C-8CF6-25D260271697}">
      <dgm:prSet custT="1"/>
      <dgm:spPr/>
      <dgm:t>
        <a:bodyPr/>
        <a:lstStyle/>
        <a:p>
          <a:endParaRPr lang="ru-RU" sz="1200" b="1" dirty="0">
            <a:latin typeface="+mn-lt"/>
          </a:endParaRPr>
        </a:p>
      </dgm:t>
    </dgm:pt>
    <dgm:pt modelId="{71F90BB9-5DE4-42E0-BF4F-FEC6A24453E0}" type="parTrans" cxnId="{4EDA7A83-0095-48AB-AFDE-3204B29922FF}">
      <dgm:prSet/>
      <dgm:spPr/>
      <dgm:t>
        <a:bodyPr/>
        <a:lstStyle/>
        <a:p>
          <a:endParaRPr lang="ru-RU"/>
        </a:p>
      </dgm:t>
    </dgm:pt>
    <dgm:pt modelId="{3DCD9FE1-104A-42C0-A5FE-E8AE71C00B31}" type="sibTrans" cxnId="{4EDA7A83-0095-48AB-AFDE-3204B29922FF}">
      <dgm:prSet/>
      <dgm:spPr/>
      <dgm:t>
        <a:bodyPr/>
        <a:lstStyle/>
        <a:p>
          <a:endParaRPr lang="ru-RU"/>
        </a:p>
      </dgm:t>
    </dgm:pt>
    <dgm:pt modelId="{EA0A962E-C710-4726-A054-0A51E156CA03}">
      <dgm:prSet custT="1"/>
      <dgm:spPr/>
      <dgm:t>
        <a:bodyPr/>
        <a:lstStyle/>
        <a:p>
          <a:r>
            <a:rPr lang="ru-RU" sz="1100" b="1" dirty="0" smtClean="0">
              <a:latin typeface="+mn-lt"/>
            </a:rPr>
            <a:t> </a:t>
          </a:r>
          <a:r>
            <a:rPr lang="ru-RU" sz="1400" b="1" dirty="0" smtClean="0">
              <a:latin typeface="+mn-lt"/>
            </a:rPr>
            <a:t>Сведения о документах о профессиональном обучении предоставлены в ФИС ФРДО на четвертый рабочий день.</a:t>
          </a:r>
        </a:p>
      </dgm:t>
    </dgm:pt>
    <dgm:pt modelId="{DA73AC9A-B91A-49E0-9021-CF0C4233E238}" type="parTrans" cxnId="{220DFC4C-F5C9-45D0-A4A9-FAF6EF5C425D}">
      <dgm:prSet/>
      <dgm:spPr/>
      <dgm:t>
        <a:bodyPr/>
        <a:lstStyle/>
        <a:p>
          <a:endParaRPr lang="ru-RU"/>
        </a:p>
      </dgm:t>
    </dgm:pt>
    <dgm:pt modelId="{8C95A7A7-E16D-4FEA-9AA0-3318B1283E35}" type="sibTrans" cxnId="{220DFC4C-F5C9-45D0-A4A9-FAF6EF5C425D}">
      <dgm:prSet/>
      <dgm:spPr/>
      <dgm:t>
        <a:bodyPr/>
        <a:lstStyle/>
        <a:p>
          <a:endParaRPr lang="ru-RU"/>
        </a:p>
      </dgm:t>
    </dgm:pt>
    <dgm:pt modelId="{EC2DBBD9-BC19-4DDD-AFEF-7814DA70CDF5}" type="pres">
      <dgm:prSet presAssocID="{D6FB365D-C25F-4A78-968B-63580C882F8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F96B7F-B4D1-4ABD-9E3C-2EAC9AD36F63}" type="pres">
      <dgm:prSet presAssocID="{111B768E-ACDA-4A33-B62F-2EEA064901DE}" presName="composite" presStyleCnt="0"/>
      <dgm:spPr/>
    </dgm:pt>
    <dgm:pt modelId="{64B66E15-04D7-4D26-921E-8980F94C370B}" type="pres">
      <dgm:prSet presAssocID="{111B768E-ACDA-4A33-B62F-2EEA064901DE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29225B-DDA1-4088-9E34-6789505A632D}" type="pres">
      <dgm:prSet presAssocID="{111B768E-ACDA-4A33-B62F-2EEA064901DE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4CE8F-933B-40BE-9A08-62275BF8EC4A}" type="pres">
      <dgm:prSet presAssocID="{0C0BD220-E638-4BB0-9324-E5AF52228667}" presName="sp" presStyleCnt="0"/>
      <dgm:spPr/>
    </dgm:pt>
    <dgm:pt modelId="{07335515-D2E1-469A-BCD5-916A0BFC832C}" type="pres">
      <dgm:prSet presAssocID="{0BB1DF65-7EA9-4D8D-96BB-E26A231F9895}" presName="composite" presStyleCnt="0"/>
      <dgm:spPr/>
    </dgm:pt>
    <dgm:pt modelId="{27DE0CB4-A8DF-4B53-A3E4-8DBB96DC936F}" type="pres">
      <dgm:prSet presAssocID="{0BB1DF65-7EA9-4D8D-96BB-E26A231F9895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7C4C4-47BF-4F34-BC24-C188B9570E0A}" type="pres">
      <dgm:prSet presAssocID="{0BB1DF65-7EA9-4D8D-96BB-E26A231F9895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760288-43D5-41EB-B878-2A5534FF8653}" type="pres">
      <dgm:prSet presAssocID="{58F8F7DE-DE29-497D-9C51-463500B307B5}" presName="sp" presStyleCnt="0"/>
      <dgm:spPr/>
    </dgm:pt>
    <dgm:pt modelId="{C9F0D475-839C-4A3E-906E-AB12E5D1023F}" type="pres">
      <dgm:prSet presAssocID="{ABC1B4C4-18E3-4AFE-A3A8-BCC8B7961021}" presName="composite" presStyleCnt="0"/>
      <dgm:spPr/>
    </dgm:pt>
    <dgm:pt modelId="{1D23CBE5-0D94-4936-A5F7-B099340FBE71}" type="pres">
      <dgm:prSet presAssocID="{ABC1B4C4-18E3-4AFE-A3A8-BCC8B7961021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20B09E-F736-41DA-9455-92F31B78412F}" type="pres">
      <dgm:prSet presAssocID="{ABC1B4C4-18E3-4AFE-A3A8-BCC8B7961021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CA3737-406A-4A95-B666-4BB372637C39}" type="pres">
      <dgm:prSet presAssocID="{85352802-0543-44A1-B3C4-DE84376B39D0}" presName="sp" presStyleCnt="0"/>
      <dgm:spPr/>
    </dgm:pt>
    <dgm:pt modelId="{35A0A2CF-8350-429B-BF8D-181525BA82E7}" type="pres">
      <dgm:prSet presAssocID="{F7C2A1F4-F0E5-4B4C-8C79-FDB2CF8B5408}" presName="composite" presStyleCnt="0"/>
      <dgm:spPr/>
    </dgm:pt>
    <dgm:pt modelId="{F56DDA3E-7B97-43E7-83A6-8CBEAAD4E6D2}" type="pres">
      <dgm:prSet presAssocID="{F7C2A1F4-F0E5-4B4C-8C79-FDB2CF8B5408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70711-BE92-4C8D-B808-B1E5568689AA}" type="pres">
      <dgm:prSet presAssocID="{F7C2A1F4-F0E5-4B4C-8C79-FDB2CF8B5408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796D54-229C-48E0-9959-072914DB653C}" type="pres">
      <dgm:prSet presAssocID="{95FE7B51-E97D-471B-894B-128F91DB4CDF}" presName="sp" presStyleCnt="0"/>
      <dgm:spPr/>
    </dgm:pt>
    <dgm:pt modelId="{65B8FDDA-8B06-40F6-B7D8-87BAF366C5DD}" type="pres">
      <dgm:prSet presAssocID="{6337C155-6420-4F52-898E-5BD4C2ED5899}" presName="composite" presStyleCnt="0"/>
      <dgm:spPr/>
    </dgm:pt>
    <dgm:pt modelId="{306EAC48-E57E-4486-825D-255ABE355576}" type="pres">
      <dgm:prSet presAssocID="{6337C155-6420-4F52-898E-5BD4C2ED5899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D6A01-2674-49B7-ABD7-FE07B5B1D404}" type="pres">
      <dgm:prSet presAssocID="{6337C155-6420-4F52-898E-5BD4C2ED5899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83E75-D619-40DF-B86B-4A1029B0DC34}" type="pres">
      <dgm:prSet presAssocID="{2D6BFF32-C3B2-4549-A9DE-FA7ED0AA80F0}" presName="sp" presStyleCnt="0"/>
      <dgm:spPr/>
    </dgm:pt>
    <dgm:pt modelId="{9A7D6C5C-9EBF-45C5-B955-11D46CCC39EF}" type="pres">
      <dgm:prSet presAssocID="{FD145EC3-D39C-4CE4-8FC9-9CD96F22424C}" presName="composite" presStyleCnt="0"/>
      <dgm:spPr/>
    </dgm:pt>
    <dgm:pt modelId="{E57B0777-569B-4D02-BFFA-7191DE562D56}" type="pres">
      <dgm:prSet presAssocID="{FD145EC3-D39C-4CE4-8FC9-9CD96F22424C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F311EC-EBD5-4F1A-991B-4C44C084D413}" type="pres">
      <dgm:prSet presAssocID="{FD145EC3-D39C-4CE4-8FC9-9CD96F22424C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2162E-8DFB-47F5-89A1-D2A0B4D293B7}" type="pres">
      <dgm:prSet presAssocID="{D89A7F6A-A6BD-46F4-B976-72EB0B0AFC2D}" presName="sp" presStyleCnt="0"/>
      <dgm:spPr/>
    </dgm:pt>
    <dgm:pt modelId="{7D660FB2-B3F1-4275-A76E-87FEAFBA5440}" type="pres">
      <dgm:prSet presAssocID="{2DE5DEFF-8A76-42D9-A19F-3D9451178F69}" presName="composite" presStyleCnt="0"/>
      <dgm:spPr/>
    </dgm:pt>
    <dgm:pt modelId="{925615F5-5A5F-4021-B6ED-16547740FBE8}" type="pres">
      <dgm:prSet presAssocID="{2DE5DEFF-8A76-42D9-A19F-3D9451178F69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19B468-D06F-4139-9693-D02EE19DA56D}" type="pres">
      <dgm:prSet presAssocID="{2DE5DEFF-8A76-42D9-A19F-3D9451178F69}" presName="descendantText" presStyleLbl="alignAcc1" presStyleIdx="6" presStyleCnt="7" custScaleY="1846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1BF347B-BF96-409E-9D9F-CC0CA11BE49C}" srcId="{2DE5DEFF-8A76-42D9-A19F-3D9451178F69}" destId="{8E62C0B0-9F4F-4D7E-96C9-2D168C2B0DE2}" srcOrd="0" destOrd="0" parTransId="{EB3A787B-8EAA-4001-A45A-B8CDE71AE5AA}" sibTransId="{A0A2C6EA-EBAE-4131-9A06-0ACAC76A5667}"/>
    <dgm:cxn modelId="{C882E18D-CE7F-41F9-BC26-72D96743B188}" srcId="{D6FB365D-C25F-4A78-968B-63580C882F89}" destId="{0BB1DF65-7EA9-4D8D-96BB-E26A231F9895}" srcOrd="1" destOrd="0" parTransId="{7726AE72-0DC7-493F-9B13-F0E873014DE3}" sibTransId="{58F8F7DE-DE29-497D-9C51-463500B307B5}"/>
    <dgm:cxn modelId="{E7DAC4EC-25D4-409E-BD29-E6850743C535}" type="presOf" srcId="{8E62C0B0-9F4F-4D7E-96C9-2D168C2B0DE2}" destId="{1519B468-D06F-4139-9693-D02EE19DA56D}" srcOrd="0" destOrd="0" presId="urn:microsoft.com/office/officeart/2005/8/layout/chevron2"/>
    <dgm:cxn modelId="{70DE4C23-806A-418B-9A03-3F3F3A2975C6}" type="presOf" srcId="{F7C2A1F4-F0E5-4B4C-8C79-FDB2CF8B5408}" destId="{F56DDA3E-7B97-43E7-83A6-8CBEAAD4E6D2}" srcOrd="0" destOrd="0" presId="urn:microsoft.com/office/officeart/2005/8/layout/chevron2"/>
    <dgm:cxn modelId="{0454A9F6-A60D-484A-9D5D-77D7ADF756D3}" srcId="{6337C155-6420-4F52-898E-5BD4C2ED5899}" destId="{3CA5A956-8E62-4355-9E0A-480EF96FF4E5}" srcOrd="0" destOrd="0" parTransId="{043AB529-AFDD-4873-B39B-324097981213}" sibTransId="{DCD0EBE3-A806-4CBA-9C42-4FF1E8737467}"/>
    <dgm:cxn modelId="{7D119A6C-0066-491A-BD55-2C379A39E349}" srcId="{D6FB365D-C25F-4A78-968B-63580C882F89}" destId="{2DE5DEFF-8A76-42D9-A19F-3D9451178F69}" srcOrd="6" destOrd="0" parTransId="{E9C19F8D-E25D-4E15-B0AB-54A56E60AAB6}" sibTransId="{6F2663DE-B3F7-477A-9C3C-35A0CED23FCB}"/>
    <dgm:cxn modelId="{4EDA7A83-0095-48AB-AFDE-3204B29922FF}" srcId="{2DE5DEFF-8A76-42D9-A19F-3D9451178F69}" destId="{6BD09C07-7912-490C-8CF6-25D260271697}" srcOrd="2" destOrd="0" parTransId="{71F90BB9-5DE4-42E0-BF4F-FEC6A24453E0}" sibTransId="{3DCD9FE1-104A-42C0-A5FE-E8AE71C00B31}"/>
    <dgm:cxn modelId="{77FDED19-9B57-437A-9F15-62E1C4B50BD0}" type="presOf" srcId="{EA0A962E-C710-4726-A054-0A51E156CA03}" destId="{461D6A01-2674-49B7-ABD7-FE07B5B1D404}" srcOrd="0" destOrd="1" presId="urn:microsoft.com/office/officeart/2005/8/layout/chevron2"/>
    <dgm:cxn modelId="{4418EBFA-89EB-4452-9E81-CD888C96F882}" type="presOf" srcId="{6337C155-6420-4F52-898E-5BD4C2ED5899}" destId="{306EAC48-E57E-4486-825D-255ABE355576}" srcOrd="0" destOrd="0" presId="urn:microsoft.com/office/officeart/2005/8/layout/chevron2"/>
    <dgm:cxn modelId="{C4DA1606-13FD-47F7-97A9-28B98C8852B0}" type="presOf" srcId="{BE718CF3-125D-44A8-8CBA-9B16E47C42BD}" destId="{3B29225B-DDA1-4088-9E34-6789505A632D}" srcOrd="0" destOrd="1" presId="urn:microsoft.com/office/officeart/2005/8/layout/chevron2"/>
    <dgm:cxn modelId="{91AE7D01-2BFB-466E-81A7-BCD26E30A13B}" type="presOf" srcId="{E234D831-F9D1-4F9A-A6BE-7A50641C5EA9}" destId="{3B29225B-DDA1-4088-9E34-6789505A632D}" srcOrd="0" destOrd="0" presId="urn:microsoft.com/office/officeart/2005/8/layout/chevron2"/>
    <dgm:cxn modelId="{9581DFBD-6390-4B5B-96DA-A4D9CBC57C42}" type="presOf" srcId="{8605A286-9C5E-48ED-9CDF-9FB2FC591E07}" destId="{4620B09E-F736-41DA-9455-92F31B78412F}" srcOrd="0" destOrd="0" presId="urn:microsoft.com/office/officeart/2005/8/layout/chevron2"/>
    <dgm:cxn modelId="{8D2A1DA0-43F2-4669-8E15-EE19F82F878B}" srcId="{D6FB365D-C25F-4A78-968B-63580C882F89}" destId="{111B768E-ACDA-4A33-B62F-2EEA064901DE}" srcOrd="0" destOrd="0" parTransId="{45DBDDCF-78BD-435D-A2A2-B04A73C82411}" sibTransId="{0C0BD220-E638-4BB0-9324-E5AF52228667}"/>
    <dgm:cxn modelId="{57C276CC-7E88-4740-B42A-175282985839}" type="presOf" srcId="{7D57A32F-15FA-4A80-903B-A2D1E1FACD32}" destId="{BBF70711-BE92-4C8D-B808-B1E5568689AA}" srcOrd="0" destOrd="0" presId="urn:microsoft.com/office/officeart/2005/8/layout/chevron2"/>
    <dgm:cxn modelId="{4621060F-2C5F-41CD-A348-D0C6F292C6A9}" srcId="{2DE5DEFF-8A76-42D9-A19F-3D9451178F69}" destId="{097778E8-4762-4291-880D-8529F3401FC4}" srcOrd="1" destOrd="0" parTransId="{BFDDB5F6-0FCE-40A4-8F0C-359E7198BD1E}" sibTransId="{6FA02E44-0341-4AE9-BD17-246010CCFA95}"/>
    <dgm:cxn modelId="{ACC60CB2-58DE-4E88-930B-6DE6B4A1C142}" srcId="{0BB1DF65-7EA9-4D8D-96BB-E26A231F9895}" destId="{A6D302EB-5B65-4AAC-B686-F59CEE84991C}" srcOrd="0" destOrd="0" parTransId="{6F551619-8821-44CE-908F-31569E0E5D1A}" sibTransId="{4F34D3E6-CC65-4B23-8679-2640140C2913}"/>
    <dgm:cxn modelId="{C0A6F7BD-E592-4549-889A-9138EED1BC1B}" srcId="{111B768E-ACDA-4A33-B62F-2EEA064901DE}" destId="{E234D831-F9D1-4F9A-A6BE-7A50641C5EA9}" srcOrd="0" destOrd="0" parTransId="{33BD96AC-3CDD-4D2D-8C5F-DD3DD641664D}" sibTransId="{89A154B8-100D-4B81-9218-8FD33AB30017}"/>
    <dgm:cxn modelId="{3AF03E3D-0ECF-421A-9EE6-D4778484E724}" type="presOf" srcId="{D89169D3-5A2E-48CB-BA02-8A10F4EB25A8}" destId="{BFF311EC-EBD5-4F1A-991B-4C44C084D413}" srcOrd="0" destOrd="0" presId="urn:microsoft.com/office/officeart/2005/8/layout/chevron2"/>
    <dgm:cxn modelId="{0F726297-4148-4F7A-931B-4828AF96725E}" srcId="{ABC1B4C4-18E3-4AFE-A3A8-BCC8B7961021}" destId="{5FD6A760-A72E-4B36-AD1D-09F100E285C4}" srcOrd="2" destOrd="0" parTransId="{B1CF18CE-DC02-42A9-98FD-3900500F2842}" sibTransId="{325F9EDC-05A5-4553-B5DE-03A57D0DD409}"/>
    <dgm:cxn modelId="{55E01F9E-ED8E-4947-B32C-9F7C4B0F5071}" type="presOf" srcId="{2DE5DEFF-8A76-42D9-A19F-3D9451178F69}" destId="{925615F5-5A5F-4021-B6ED-16547740FBE8}" srcOrd="0" destOrd="0" presId="urn:microsoft.com/office/officeart/2005/8/layout/chevron2"/>
    <dgm:cxn modelId="{F7A852DD-B1B7-42A6-9AB3-05D51E097F63}" type="presOf" srcId="{FD145EC3-D39C-4CE4-8FC9-9CD96F22424C}" destId="{E57B0777-569B-4D02-BFFA-7191DE562D56}" srcOrd="0" destOrd="0" presId="urn:microsoft.com/office/officeart/2005/8/layout/chevron2"/>
    <dgm:cxn modelId="{3172D58E-334D-434F-B624-745FCCA06210}" srcId="{D6FB365D-C25F-4A78-968B-63580C882F89}" destId="{ABC1B4C4-18E3-4AFE-A3A8-BCC8B7961021}" srcOrd="2" destOrd="0" parTransId="{FBF65BEA-B183-47DC-8F36-E617D4EB7CB7}" sibTransId="{85352802-0543-44A1-B3C4-DE84376B39D0}"/>
    <dgm:cxn modelId="{D8CF62AF-F561-45D7-A641-7C0DB3405513}" srcId="{FD145EC3-D39C-4CE4-8FC9-9CD96F22424C}" destId="{D89169D3-5A2E-48CB-BA02-8A10F4EB25A8}" srcOrd="0" destOrd="0" parTransId="{9FA08022-F05A-48A1-B647-D9CD3D4E722D}" sibTransId="{4EF60367-8BE9-4A06-9BE9-8607BCEE38D9}"/>
    <dgm:cxn modelId="{F64D608B-6FFF-4A70-8537-DA9D3F6F7A73}" type="presOf" srcId="{6BD09C07-7912-490C-8CF6-25D260271697}" destId="{1519B468-D06F-4139-9693-D02EE19DA56D}" srcOrd="0" destOrd="2" presId="urn:microsoft.com/office/officeart/2005/8/layout/chevron2"/>
    <dgm:cxn modelId="{FBF74C3E-61D0-46C0-8B02-607878DB97B2}" type="presOf" srcId="{335B69D4-2FF9-4AD4-8096-EB79EDA6D1E9}" destId="{461D6A01-2674-49B7-ABD7-FE07B5B1D404}" srcOrd="0" destOrd="2" presId="urn:microsoft.com/office/officeart/2005/8/layout/chevron2"/>
    <dgm:cxn modelId="{0D68D800-F9F8-4657-88AB-A64F2AAF5FE8}" type="presOf" srcId="{3E27E40E-D1EF-4BF9-B987-3DFC035FDC77}" destId="{4620B09E-F736-41DA-9455-92F31B78412F}" srcOrd="0" destOrd="1" presId="urn:microsoft.com/office/officeart/2005/8/layout/chevron2"/>
    <dgm:cxn modelId="{909409D7-97CE-48A4-82FB-346814702362}" type="presOf" srcId="{5FD6A760-A72E-4B36-AD1D-09F100E285C4}" destId="{4620B09E-F736-41DA-9455-92F31B78412F}" srcOrd="0" destOrd="2" presId="urn:microsoft.com/office/officeart/2005/8/layout/chevron2"/>
    <dgm:cxn modelId="{D4EDD83B-BF87-4AF4-A68E-1DB03BF5D3FC}" type="presOf" srcId="{111B768E-ACDA-4A33-B62F-2EEA064901DE}" destId="{64B66E15-04D7-4D26-921E-8980F94C370B}" srcOrd="0" destOrd="0" presId="urn:microsoft.com/office/officeart/2005/8/layout/chevron2"/>
    <dgm:cxn modelId="{D540910C-5910-40FC-9F52-88803C49C8E0}" srcId="{D6FB365D-C25F-4A78-968B-63580C882F89}" destId="{FD145EC3-D39C-4CE4-8FC9-9CD96F22424C}" srcOrd="5" destOrd="0" parTransId="{F5A484DB-EB51-4FF2-BAAE-61B15532CB18}" sibTransId="{D89A7F6A-A6BD-46F4-B976-72EB0B0AFC2D}"/>
    <dgm:cxn modelId="{C80C4F48-D94C-4373-ABDC-0FDFC1AF3EE1}" srcId="{ABC1B4C4-18E3-4AFE-A3A8-BCC8B7961021}" destId="{3E27E40E-D1EF-4BF9-B987-3DFC035FDC77}" srcOrd="1" destOrd="0" parTransId="{826D3285-36D0-47CA-B563-FE34C74D1104}" sibTransId="{C32807EE-AF9C-413A-B378-A72524997CD6}"/>
    <dgm:cxn modelId="{9CDC1385-9717-4327-963C-AC489B4C44ED}" type="presOf" srcId="{3CA5A956-8E62-4355-9E0A-480EF96FF4E5}" destId="{461D6A01-2674-49B7-ABD7-FE07B5B1D404}" srcOrd="0" destOrd="0" presId="urn:microsoft.com/office/officeart/2005/8/layout/chevron2"/>
    <dgm:cxn modelId="{BCE16386-F50D-4C44-A231-4E3E01953DB0}" srcId="{F7C2A1F4-F0E5-4B4C-8C79-FDB2CF8B5408}" destId="{7D57A32F-15FA-4A80-903B-A2D1E1FACD32}" srcOrd="0" destOrd="0" parTransId="{6CA7B329-45CE-4DED-880A-895EBEFC5581}" sibTransId="{0C59C773-7749-4628-A852-A9B85BD393F7}"/>
    <dgm:cxn modelId="{B6CE17C0-786D-463B-8AE9-A4DE8FDBBA90}" type="presOf" srcId="{D6FB365D-C25F-4A78-968B-63580C882F89}" destId="{EC2DBBD9-BC19-4DDD-AFEF-7814DA70CDF5}" srcOrd="0" destOrd="0" presId="urn:microsoft.com/office/officeart/2005/8/layout/chevron2"/>
    <dgm:cxn modelId="{2CE13E02-C41F-4D86-95EE-452E1946CC97}" srcId="{111B768E-ACDA-4A33-B62F-2EEA064901DE}" destId="{0BD6332E-81DA-41BA-A006-00F8908B73F3}" srcOrd="2" destOrd="0" parTransId="{5FCF7763-0B34-4C0B-8DC5-534D52EE93EE}" sibTransId="{481574B5-3F41-4780-A2D2-B70CAB2073A1}"/>
    <dgm:cxn modelId="{2457B7CC-E99E-4EC9-8BE6-057F442DBCC8}" type="presOf" srcId="{ABC1B4C4-18E3-4AFE-A3A8-BCC8B7961021}" destId="{1D23CBE5-0D94-4936-A5F7-B099340FBE71}" srcOrd="0" destOrd="0" presId="urn:microsoft.com/office/officeart/2005/8/layout/chevron2"/>
    <dgm:cxn modelId="{C951385A-DBC2-47DC-A9FC-21E2B1D18C4F}" type="presOf" srcId="{097778E8-4762-4291-880D-8529F3401FC4}" destId="{1519B468-D06F-4139-9693-D02EE19DA56D}" srcOrd="0" destOrd="1" presId="urn:microsoft.com/office/officeart/2005/8/layout/chevron2"/>
    <dgm:cxn modelId="{FA08450C-ED02-41A4-81EE-55C04816800B}" type="presOf" srcId="{0BB1DF65-7EA9-4D8D-96BB-E26A231F9895}" destId="{27DE0CB4-A8DF-4B53-A3E4-8DBB96DC936F}" srcOrd="0" destOrd="0" presId="urn:microsoft.com/office/officeart/2005/8/layout/chevron2"/>
    <dgm:cxn modelId="{D8F2EEDD-DF0A-4D95-8DEC-EF4E3AA6A74A}" srcId="{6337C155-6420-4F52-898E-5BD4C2ED5899}" destId="{335B69D4-2FF9-4AD4-8096-EB79EDA6D1E9}" srcOrd="2" destOrd="0" parTransId="{E0050ADF-0C75-434D-A312-09D7F5F44149}" sibTransId="{C3BDA49B-14F6-41AC-A5EC-EA5E35B11BD3}"/>
    <dgm:cxn modelId="{220DFC4C-F5C9-45D0-A4A9-FAF6EF5C425D}" srcId="{6337C155-6420-4F52-898E-5BD4C2ED5899}" destId="{EA0A962E-C710-4726-A054-0A51E156CA03}" srcOrd="1" destOrd="0" parTransId="{DA73AC9A-B91A-49E0-9021-CF0C4233E238}" sibTransId="{8C95A7A7-E16D-4FEA-9AA0-3318B1283E35}"/>
    <dgm:cxn modelId="{EB0F3580-EAFE-4840-A89A-8E1FF6997EF6}" type="presOf" srcId="{0BD6332E-81DA-41BA-A006-00F8908B73F3}" destId="{3B29225B-DDA1-4088-9E34-6789505A632D}" srcOrd="0" destOrd="2" presId="urn:microsoft.com/office/officeart/2005/8/layout/chevron2"/>
    <dgm:cxn modelId="{4F5CC9C8-2DBE-481A-AE70-634DE677215B}" type="presOf" srcId="{A6D302EB-5B65-4AAC-B686-F59CEE84991C}" destId="{B467C4C4-47BF-4F34-BC24-C188B9570E0A}" srcOrd="0" destOrd="0" presId="urn:microsoft.com/office/officeart/2005/8/layout/chevron2"/>
    <dgm:cxn modelId="{B38B8B87-F52F-4E13-9642-348D9BECDBAF}" srcId="{ABC1B4C4-18E3-4AFE-A3A8-BCC8B7961021}" destId="{8605A286-9C5E-48ED-9CDF-9FB2FC591E07}" srcOrd="0" destOrd="0" parTransId="{CB6CFD75-8E42-47DE-8C0C-5254B8266BA3}" sibTransId="{53496B06-1297-49EE-9587-D957E2B94595}"/>
    <dgm:cxn modelId="{2AC26E1B-5E0F-42EF-8054-833CD4ADB341}" srcId="{D6FB365D-C25F-4A78-968B-63580C882F89}" destId="{6337C155-6420-4F52-898E-5BD4C2ED5899}" srcOrd="4" destOrd="0" parTransId="{047D51A5-224E-4E3E-B97E-621A2189E8F4}" sibTransId="{2D6BFF32-C3B2-4549-A9DE-FA7ED0AA80F0}"/>
    <dgm:cxn modelId="{A84624BC-B514-45A9-AEF6-D70C022CD4BE}" srcId="{D6FB365D-C25F-4A78-968B-63580C882F89}" destId="{F7C2A1F4-F0E5-4B4C-8C79-FDB2CF8B5408}" srcOrd="3" destOrd="0" parTransId="{31120BA5-2C6A-4A45-BE56-A017CCF72236}" sibTransId="{95FE7B51-E97D-471B-894B-128F91DB4CDF}"/>
    <dgm:cxn modelId="{FF4262AA-FA7E-42B6-B855-1124A46FFD1F}" srcId="{111B768E-ACDA-4A33-B62F-2EEA064901DE}" destId="{BE718CF3-125D-44A8-8CBA-9B16E47C42BD}" srcOrd="1" destOrd="0" parTransId="{4885BB46-355B-49A1-99C5-4C5BB43C2219}" sibTransId="{5D2EA1D6-FF1B-4222-A96E-70A239CD9DC7}"/>
    <dgm:cxn modelId="{DA3E99F4-ACD1-454A-B84E-D56A6DBDA365}" type="presParOf" srcId="{EC2DBBD9-BC19-4DDD-AFEF-7814DA70CDF5}" destId="{77F96B7F-B4D1-4ABD-9E3C-2EAC9AD36F63}" srcOrd="0" destOrd="0" presId="urn:microsoft.com/office/officeart/2005/8/layout/chevron2"/>
    <dgm:cxn modelId="{4DD4CD69-66CF-4754-8DAE-2E423819F939}" type="presParOf" srcId="{77F96B7F-B4D1-4ABD-9E3C-2EAC9AD36F63}" destId="{64B66E15-04D7-4D26-921E-8980F94C370B}" srcOrd="0" destOrd="0" presId="urn:microsoft.com/office/officeart/2005/8/layout/chevron2"/>
    <dgm:cxn modelId="{EA996D5F-7757-4D43-B7BD-7911EB572CC5}" type="presParOf" srcId="{77F96B7F-B4D1-4ABD-9E3C-2EAC9AD36F63}" destId="{3B29225B-DDA1-4088-9E34-6789505A632D}" srcOrd="1" destOrd="0" presId="urn:microsoft.com/office/officeart/2005/8/layout/chevron2"/>
    <dgm:cxn modelId="{FB0E8975-7450-4F2E-874C-9F46FBDD977A}" type="presParOf" srcId="{EC2DBBD9-BC19-4DDD-AFEF-7814DA70CDF5}" destId="{3B14CE8F-933B-40BE-9A08-62275BF8EC4A}" srcOrd="1" destOrd="0" presId="urn:microsoft.com/office/officeart/2005/8/layout/chevron2"/>
    <dgm:cxn modelId="{099CA74E-B4CB-4821-8A94-25C04BC01373}" type="presParOf" srcId="{EC2DBBD9-BC19-4DDD-AFEF-7814DA70CDF5}" destId="{07335515-D2E1-469A-BCD5-916A0BFC832C}" srcOrd="2" destOrd="0" presId="urn:microsoft.com/office/officeart/2005/8/layout/chevron2"/>
    <dgm:cxn modelId="{D0D271B3-6BF4-4B48-8EE3-F189F9FF075F}" type="presParOf" srcId="{07335515-D2E1-469A-BCD5-916A0BFC832C}" destId="{27DE0CB4-A8DF-4B53-A3E4-8DBB96DC936F}" srcOrd="0" destOrd="0" presId="urn:microsoft.com/office/officeart/2005/8/layout/chevron2"/>
    <dgm:cxn modelId="{421C1915-B795-4898-9E07-AF0884EDC446}" type="presParOf" srcId="{07335515-D2E1-469A-BCD5-916A0BFC832C}" destId="{B467C4C4-47BF-4F34-BC24-C188B9570E0A}" srcOrd="1" destOrd="0" presId="urn:microsoft.com/office/officeart/2005/8/layout/chevron2"/>
    <dgm:cxn modelId="{DCC09381-624B-4821-9F7F-F0693DE9B882}" type="presParOf" srcId="{EC2DBBD9-BC19-4DDD-AFEF-7814DA70CDF5}" destId="{6D760288-43D5-41EB-B878-2A5534FF8653}" srcOrd="3" destOrd="0" presId="urn:microsoft.com/office/officeart/2005/8/layout/chevron2"/>
    <dgm:cxn modelId="{0242764C-CB8A-484F-AB68-62BE43C9157D}" type="presParOf" srcId="{EC2DBBD9-BC19-4DDD-AFEF-7814DA70CDF5}" destId="{C9F0D475-839C-4A3E-906E-AB12E5D1023F}" srcOrd="4" destOrd="0" presId="urn:microsoft.com/office/officeart/2005/8/layout/chevron2"/>
    <dgm:cxn modelId="{4BD9C735-CD5C-4177-8F6C-029CA6228008}" type="presParOf" srcId="{C9F0D475-839C-4A3E-906E-AB12E5D1023F}" destId="{1D23CBE5-0D94-4936-A5F7-B099340FBE71}" srcOrd="0" destOrd="0" presId="urn:microsoft.com/office/officeart/2005/8/layout/chevron2"/>
    <dgm:cxn modelId="{1C13EBDC-783A-42E2-94F1-7D685EAB83EE}" type="presParOf" srcId="{C9F0D475-839C-4A3E-906E-AB12E5D1023F}" destId="{4620B09E-F736-41DA-9455-92F31B78412F}" srcOrd="1" destOrd="0" presId="urn:microsoft.com/office/officeart/2005/8/layout/chevron2"/>
    <dgm:cxn modelId="{F05441C7-BC52-4619-A553-DAF8E6B3C49C}" type="presParOf" srcId="{EC2DBBD9-BC19-4DDD-AFEF-7814DA70CDF5}" destId="{80CA3737-406A-4A95-B666-4BB372637C39}" srcOrd="5" destOrd="0" presId="urn:microsoft.com/office/officeart/2005/8/layout/chevron2"/>
    <dgm:cxn modelId="{2E9364D0-066B-4E08-8B6C-0BB4BEF7F39C}" type="presParOf" srcId="{EC2DBBD9-BC19-4DDD-AFEF-7814DA70CDF5}" destId="{35A0A2CF-8350-429B-BF8D-181525BA82E7}" srcOrd="6" destOrd="0" presId="urn:microsoft.com/office/officeart/2005/8/layout/chevron2"/>
    <dgm:cxn modelId="{5ADC2034-021D-4838-8711-5ABE47B0B1BA}" type="presParOf" srcId="{35A0A2CF-8350-429B-BF8D-181525BA82E7}" destId="{F56DDA3E-7B97-43E7-83A6-8CBEAAD4E6D2}" srcOrd="0" destOrd="0" presId="urn:microsoft.com/office/officeart/2005/8/layout/chevron2"/>
    <dgm:cxn modelId="{41715DDC-69D2-42DA-99E8-57099E8A1927}" type="presParOf" srcId="{35A0A2CF-8350-429B-BF8D-181525BA82E7}" destId="{BBF70711-BE92-4C8D-B808-B1E5568689AA}" srcOrd="1" destOrd="0" presId="urn:microsoft.com/office/officeart/2005/8/layout/chevron2"/>
    <dgm:cxn modelId="{D299A4CF-CB9E-49AC-B083-7F24BFDA6103}" type="presParOf" srcId="{EC2DBBD9-BC19-4DDD-AFEF-7814DA70CDF5}" destId="{E8796D54-229C-48E0-9959-072914DB653C}" srcOrd="7" destOrd="0" presId="urn:microsoft.com/office/officeart/2005/8/layout/chevron2"/>
    <dgm:cxn modelId="{B300E6F8-AEAA-4F9A-89C3-22202F9CCA0C}" type="presParOf" srcId="{EC2DBBD9-BC19-4DDD-AFEF-7814DA70CDF5}" destId="{65B8FDDA-8B06-40F6-B7D8-87BAF366C5DD}" srcOrd="8" destOrd="0" presId="urn:microsoft.com/office/officeart/2005/8/layout/chevron2"/>
    <dgm:cxn modelId="{533E5C1E-9320-4A24-8CCE-DB408C7C403B}" type="presParOf" srcId="{65B8FDDA-8B06-40F6-B7D8-87BAF366C5DD}" destId="{306EAC48-E57E-4486-825D-255ABE355576}" srcOrd="0" destOrd="0" presId="urn:microsoft.com/office/officeart/2005/8/layout/chevron2"/>
    <dgm:cxn modelId="{E26242F2-0818-4A0B-A4D4-CC267E9C1C4A}" type="presParOf" srcId="{65B8FDDA-8B06-40F6-B7D8-87BAF366C5DD}" destId="{461D6A01-2674-49B7-ABD7-FE07B5B1D404}" srcOrd="1" destOrd="0" presId="urn:microsoft.com/office/officeart/2005/8/layout/chevron2"/>
    <dgm:cxn modelId="{15264FD2-DF68-4CA3-BC31-672C18C5913B}" type="presParOf" srcId="{EC2DBBD9-BC19-4DDD-AFEF-7814DA70CDF5}" destId="{1B583E75-D619-40DF-B86B-4A1029B0DC34}" srcOrd="9" destOrd="0" presId="urn:microsoft.com/office/officeart/2005/8/layout/chevron2"/>
    <dgm:cxn modelId="{B23CFC09-5FE5-4602-95F1-DFA6B561743F}" type="presParOf" srcId="{EC2DBBD9-BC19-4DDD-AFEF-7814DA70CDF5}" destId="{9A7D6C5C-9EBF-45C5-B955-11D46CCC39EF}" srcOrd="10" destOrd="0" presId="urn:microsoft.com/office/officeart/2005/8/layout/chevron2"/>
    <dgm:cxn modelId="{93FF098C-A938-4684-9A38-024E54BF2ED8}" type="presParOf" srcId="{9A7D6C5C-9EBF-45C5-B955-11D46CCC39EF}" destId="{E57B0777-569B-4D02-BFFA-7191DE562D56}" srcOrd="0" destOrd="0" presId="urn:microsoft.com/office/officeart/2005/8/layout/chevron2"/>
    <dgm:cxn modelId="{1AC149BF-D287-462C-A151-79E17C07E7FB}" type="presParOf" srcId="{9A7D6C5C-9EBF-45C5-B955-11D46CCC39EF}" destId="{BFF311EC-EBD5-4F1A-991B-4C44C084D413}" srcOrd="1" destOrd="0" presId="urn:microsoft.com/office/officeart/2005/8/layout/chevron2"/>
    <dgm:cxn modelId="{BD42AEE0-A949-4640-9367-91308CA91B58}" type="presParOf" srcId="{EC2DBBD9-BC19-4DDD-AFEF-7814DA70CDF5}" destId="{1382162E-8DFB-47F5-89A1-D2A0B4D293B7}" srcOrd="11" destOrd="0" presId="urn:microsoft.com/office/officeart/2005/8/layout/chevron2"/>
    <dgm:cxn modelId="{0A3DDA5A-DD55-4836-BD39-F5673A2567D4}" type="presParOf" srcId="{EC2DBBD9-BC19-4DDD-AFEF-7814DA70CDF5}" destId="{7D660FB2-B3F1-4275-A76E-87FEAFBA5440}" srcOrd="12" destOrd="0" presId="urn:microsoft.com/office/officeart/2005/8/layout/chevron2"/>
    <dgm:cxn modelId="{950B526F-835D-445A-B583-29F77878A15E}" type="presParOf" srcId="{7D660FB2-B3F1-4275-A76E-87FEAFBA5440}" destId="{925615F5-5A5F-4021-B6ED-16547740FBE8}" srcOrd="0" destOrd="0" presId="urn:microsoft.com/office/officeart/2005/8/layout/chevron2"/>
    <dgm:cxn modelId="{0157E77A-4397-471C-AC34-237AC2C09D63}" type="presParOf" srcId="{7D660FB2-B3F1-4275-A76E-87FEAFBA5440}" destId="{1519B468-D06F-4139-9693-D02EE19DA5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8576E-2AAD-4769-820D-201D2845B046}">
      <dsp:nvSpPr>
        <dsp:cNvPr id="0" name=""/>
        <dsp:cNvSpPr/>
      </dsp:nvSpPr>
      <dsp:spPr>
        <a:xfrm>
          <a:off x="-5244512" y="-803252"/>
          <a:ext cx="6245179" cy="6245179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25400" cap="flat" cmpd="sng" algn="ctr">
          <a:solidFill>
            <a:srgbClr val="629DD1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29AA70-2C79-4003-AD03-E58F83600DA7}">
      <dsp:nvSpPr>
        <dsp:cNvPr id="0" name=""/>
        <dsp:cNvSpPr/>
      </dsp:nvSpPr>
      <dsp:spPr>
        <a:xfrm>
          <a:off x="650676" y="365505"/>
          <a:ext cx="4215591" cy="71361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6431" tIns="30480" rIns="30480" bIns="3048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ysClr val="windowText" lastClr="000000"/>
              </a:solidFill>
              <a:latin typeface="Segoe UI" pitchFamily="34" charset="0"/>
              <a:ea typeface="+mn-ea"/>
              <a:cs typeface="Segoe UI" pitchFamily="34" charset="0"/>
            </a:rPr>
            <a:t>по программам среднего общего образования (школа работает не менее 3 лет)</a:t>
          </a:r>
        </a:p>
      </dsp:txBody>
      <dsp:txXfrm>
        <a:off x="650676" y="365505"/>
        <a:ext cx="4215591" cy="713613"/>
      </dsp:txXfrm>
    </dsp:sp>
    <dsp:sp modelId="{D348946B-A8D7-4F48-867A-D066959F000B}">
      <dsp:nvSpPr>
        <dsp:cNvPr id="0" name=""/>
        <dsp:cNvSpPr/>
      </dsp:nvSpPr>
      <dsp:spPr>
        <a:xfrm>
          <a:off x="77912" y="267419"/>
          <a:ext cx="892017" cy="89201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9132D3-9588-412C-BB59-A9210906A311}">
      <dsp:nvSpPr>
        <dsp:cNvPr id="0" name=""/>
        <dsp:cNvSpPr/>
      </dsp:nvSpPr>
      <dsp:spPr>
        <a:xfrm>
          <a:off x="933052" y="1427227"/>
          <a:ext cx="3942985" cy="71361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6431" tIns="30480" rIns="30480" bIns="3048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программам основного общего образования (школа работает не менее 6 лет)</a:t>
          </a:r>
        </a:p>
      </dsp:txBody>
      <dsp:txXfrm>
        <a:off x="933052" y="1427227"/>
        <a:ext cx="3942985" cy="713613"/>
      </dsp:txXfrm>
    </dsp:sp>
    <dsp:sp modelId="{DD23A019-894B-45BB-95A2-406A21CB3F56}">
      <dsp:nvSpPr>
        <dsp:cNvPr id="0" name=""/>
        <dsp:cNvSpPr/>
      </dsp:nvSpPr>
      <dsp:spPr>
        <a:xfrm>
          <a:off x="487043" y="1338025"/>
          <a:ext cx="892017" cy="89201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FF26A-2510-492D-BD90-9D71CCD89835}">
      <dsp:nvSpPr>
        <dsp:cNvPr id="0" name=""/>
        <dsp:cNvSpPr/>
      </dsp:nvSpPr>
      <dsp:spPr>
        <a:xfrm>
          <a:off x="933052" y="2497833"/>
          <a:ext cx="3942985" cy="71361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297FD5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6431" tIns="30480" rIns="30480" bIns="3048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основным профессиональным образовательным программам среднего профессионального образования (колледж работает не менее 5 лет) </a:t>
          </a:r>
        </a:p>
      </dsp:txBody>
      <dsp:txXfrm>
        <a:off x="933052" y="2497833"/>
        <a:ext cx="3942985" cy="713613"/>
      </dsp:txXfrm>
    </dsp:sp>
    <dsp:sp modelId="{05F94B8F-15B1-44F3-B201-D506CA025B93}">
      <dsp:nvSpPr>
        <dsp:cNvPr id="0" name=""/>
        <dsp:cNvSpPr/>
      </dsp:nvSpPr>
      <dsp:spPr>
        <a:xfrm>
          <a:off x="487043" y="2408631"/>
          <a:ext cx="892017" cy="89201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9A238-D5DC-4078-9CED-7A00CD0C1FBE}">
      <dsp:nvSpPr>
        <dsp:cNvPr id="0" name=""/>
        <dsp:cNvSpPr/>
      </dsp:nvSpPr>
      <dsp:spPr>
        <a:xfrm>
          <a:off x="523921" y="3568439"/>
          <a:ext cx="4352117" cy="713613"/>
        </a:xfrm>
        <a:prstGeom prst="rect">
          <a:avLst/>
        </a:prstGeom>
        <a:solidFill>
          <a:sysClr val="window" lastClr="FFFFFF"/>
        </a:solidFill>
        <a:ln w="254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6431" tIns="30480" rIns="30480" bIns="3048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по дополнительным профессиональным программам и (или) основным программам профессионального обучения </a:t>
          </a:r>
          <a:r>
            <a:rPr lang="ru-RU" sz="1200" b="1" kern="1200" dirty="0" smtClean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(организация работает не </a:t>
          </a:r>
          <a:r>
            <a:rPr lang="ru-RU" sz="1200" b="1" kern="1200" dirty="0">
              <a:solidFill>
                <a:sysClr val="windowText" lastClr="000000"/>
              </a:solidFill>
              <a:latin typeface="+mn-lt"/>
              <a:ea typeface="+mn-ea"/>
              <a:cs typeface="Times New Roman" panose="02020603050405020304" pitchFamily="18" charset="0"/>
            </a:rPr>
            <a:t>менее шести месяцев)</a:t>
          </a:r>
        </a:p>
      </dsp:txBody>
      <dsp:txXfrm>
        <a:off x="523921" y="3568439"/>
        <a:ext cx="4352117" cy="713613"/>
      </dsp:txXfrm>
    </dsp:sp>
    <dsp:sp modelId="{C0F05E2F-98A7-45E4-ACC5-5A4E96FAF9D0}">
      <dsp:nvSpPr>
        <dsp:cNvPr id="0" name=""/>
        <dsp:cNvSpPr/>
      </dsp:nvSpPr>
      <dsp:spPr>
        <a:xfrm>
          <a:off x="77912" y="3479238"/>
          <a:ext cx="892017" cy="892017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B66E15-04D7-4D26-921E-8980F94C370B}">
      <dsp:nvSpPr>
        <dsp:cNvPr id="0" name=""/>
        <dsp:cNvSpPr/>
      </dsp:nvSpPr>
      <dsp:spPr>
        <a:xfrm rot="5400000">
          <a:off x="-102490" y="106415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243069"/>
        <a:ext cx="478290" cy="204981"/>
      </dsp:txXfrm>
    </dsp:sp>
    <dsp:sp modelId="{3B29225B-DDA1-4088-9E34-6789505A632D}">
      <dsp:nvSpPr>
        <dsp:cNvPr id="0" name=""/>
        <dsp:cNvSpPr/>
      </dsp:nvSpPr>
      <dsp:spPr>
        <a:xfrm rot="5400000">
          <a:off x="5341557" y="-4859342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just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Ошибки в выборе подсистемы по учету сведений в ФИС ФРДО (сбор данных о дополнительном профессиональном образовании, о профессиональном обучении).</a:t>
          </a:r>
          <a:endParaRPr lang="ru-RU" sz="1400" b="1" kern="1200" dirty="0"/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kern="1200" dirty="0"/>
        </a:p>
      </dsp:txBody>
      <dsp:txXfrm rot="-5400000">
        <a:off x="478290" y="25605"/>
        <a:ext cx="10148980" cy="400766"/>
      </dsp:txXfrm>
    </dsp:sp>
    <dsp:sp modelId="{27DE0CB4-A8DF-4B53-A3E4-8DBB96DC936F}">
      <dsp:nvSpPr>
        <dsp:cNvPr id="0" name=""/>
        <dsp:cNvSpPr/>
      </dsp:nvSpPr>
      <dsp:spPr>
        <a:xfrm rot="5400000">
          <a:off x="-102490" y="708159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844813"/>
        <a:ext cx="478290" cy="204981"/>
      </dsp:txXfrm>
    </dsp:sp>
    <dsp:sp modelId="{B467C4C4-47BF-4F34-BC24-C188B9570E0A}">
      <dsp:nvSpPr>
        <dsp:cNvPr id="0" name=""/>
        <dsp:cNvSpPr/>
      </dsp:nvSpPr>
      <dsp:spPr>
        <a:xfrm rot="5400000">
          <a:off x="5341557" y="-4257598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+mn-lt"/>
            </a:rPr>
            <a:t>Не завершён процесс внесения сведений в ФИС ФРДО (отсутствует статус пакета «Опубликован»).</a:t>
          </a:r>
          <a:endParaRPr lang="ru-RU" sz="1400" b="1" kern="1200" dirty="0">
            <a:latin typeface="+mn-lt"/>
          </a:endParaRPr>
        </a:p>
      </dsp:txBody>
      <dsp:txXfrm rot="-5400000">
        <a:off x="478290" y="627349"/>
        <a:ext cx="10148980" cy="400766"/>
      </dsp:txXfrm>
    </dsp:sp>
    <dsp:sp modelId="{1D23CBE5-0D94-4936-A5F7-B099340FBE71}">
      <dsp:nvSpPr>
        <dsp:cNvPr id="0" name=""/>
        <dsp:cNvSpPr/>
      </dsp:nvSpPr>
      <dsp:spPr>
        <a:xfrm rot="5400000">
          <a:off x="-102490" y="1309903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1446557"/>
        <a:ext cx="478290" cy="204981"/>
      </dsp:txXfrm>
    </dsp:sp>
    <dsp:sp modelId="{4620B09E-F736-41DA-9455-92F31B78412F}">
      <dsp:nvSpPr>
        <dsp:cNvPr id="0" name=""/>
        <dsp:cNvSpPr/>
      </dsp:nvSpPr>
      <dsp:spPr>
        <a:xfrm rot="5400000">
          <a:off x="5341557" y="-3655854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just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8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+mn-lt"/>
            </a:rPr>
            <a:t>В ФИС ФРДО предоставлены сведения не обо всех выпускниках (например, 39 из 42).</a:t>
          </a:r>
          <a:endParaRPr lang="ru-RU" sz="1400" b="1" kern="1200" dirty="0">
            <a:latin typeface="+mn-lt"/>
          </a:endParaRPr>
        </a:p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/>
        </a:p>
      </dsp:txBody>
      <dsp:txXfrm rot="-5400000">
        <a:off x="478290" y="1229093"/>
        <a:ext cx="10148980" cy="400766"/>
      </dsp:txXfrm>
    </dsp:sp>
    <dsp:sp modelId="{F56DDA3E-7B97-43E7-83A6-8CBEAAD4E6D2}">
      <dsp:nvSpPr>
        <dsp:cNvPr id="0" name=""/>
        <dsp:cNvSpPr/>
      </dsp:nvSpPr>
      <dsp:spPr>
        <a:xfrm rot="5400000">
          <a:off x="-102490" y="1911647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2048301"/>
        <a:ext cx="478290" cy="204981"/>
      </dsp:txXfrm>
    </dsp:sp>
    <dsp:sp modelId="{BBF70711-BE92-4C8D-B808-B1E5568689AA}">
      <dsp:nvSpPr>
        <dsp:cNvPr id="0" name=""/>
        <dsp:cNvSpPr/>
      </dsp:nvSpPr>
      <dsp:spPr>
        <a:xfrm rot="5400000">
          <a:off x="5341557" y="-3054110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/>
            <a:t>Ошибки в личном кабинете организации в ФИС ФРДО (наименование, кавычки, ОГРН, КПП, субъект РФ, муниципалитет, Ф.И.О. руководителя).</a:t>
          </a:r>
          <a:endParaRPr lang="ru-RU" sz="1400" b="1" kern="1200" dirty="0"/>
        </a:p>
      </dsp:txBody>
      <dsp:txXfrm rot="-5400000">
        <a:off x="478290" y="1830837"/>
        <a:ext cx="10148980" cy="400766"/>
      </dsp:txXfrm>
    </dsp:sp>
    <dsp:sp modelId="{306EAC48-E57E-4486-825D-255ABE355576}">
      <dsp:nvSpPr>
        <dsp:cNvPr id="0" name=""/>
        <dsp:cNvSpPr/>
      </dsp:nvSpPr>
      <dsp:spPr>
        <a:xfrm rot="5400000">
          <a:off x="-102490" y="2513391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2650045"/>
        <a:ext cx="478290" cy="204981"/>
      </dsp:txXfrm>
    </dsp:sp>
    <dsp:sp modelId="{461D6A01-2674-49B7-ABD7-FE07B5B1D404}">
      <dsp:nvSpPr>
        <dsp:cNvPr id="0" name=""/>
        <dsp:cNvSpPr/>
      </dsp:nvSpPr>
      <dsp:spPr>
        <a:xfrm rot="5400000">
          <a:off x="5341557" y="-2452366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6350" rIns="6350" bIns="635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b="1" kern="1200" dirty="0">
            <a:latin typeface="+mn-lt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1" kern="1200" dirty="0" smtClean="0">
              <a:latin typeface="+mn-lt"/>
            </a:rPr>
            <a:t> </a:t>
          </a:r>
          <a:r>
            <a:rPr lang="ru-RU" sz="1400" b="1" kern="1200" dirty="0" smtClean="0">
              <a:latin typeface="+mn-lt"/>
            </a:rPr>
            <a:t>Сведения о документах о профессиональном обучении предоставлены в ФИС ФРДО на четвертый рабочий день.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 rot="-5400000">
        <a:off x="478290" y="2432581"/>
        <a:ext cx="10148980" cy="400766"/>
      </dsp:txXfrm>
    </dsp:sp>
    <dsp:sp modelId="{E57B0777-569B-4D02-BFFA-7191DE562D56}">
      <dsp:nvSpPr>
        <dsp:cNvPr id="0" name=""/>
        <dsp:cNvSpPr/>
      </dsp:nvSpPr>
      <dsp:spPr>
        <a:xfrm rot="5400000">
          <a:off x="-102490" y="3115134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3251788"/>
        <a:ext cx="478290" cy="204981"/>
      </dsp:txXfrm>
    </dsp:sp>
    <dsp:sp modelId="{BFF311EC-EBD5-4F1A-991B-4C44C084D413}">
      <dsp:nvSpPr>
        <dsp:cNvPr id="0" name=""/>
        <dsp:cNvSpPr/>
      </dsp:nvSpPr>
      <dsp:spPr>
        <a:xfrm rot="5400000">
          <a:off x="5341557" y="-1850622"/>
          <a:ext cx="444126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+mn-lt"/>
            </a:rPr>
            <a:t>Сведения предоставлены с ошибками в части вида выдаваемого документа.</a:t>
          </a:r>
          <a:endParaRPr lang="ru-RU" sz="1400" b="1" kern="1200" dirty="0">
            <a:latin typeface="+mn-lt"/>
          </a:endParaRPr>
        </a:p>
      </dsp:txBody>
      <dsp:txXfrm rot="-5400000">
        <a:off x="478290" y="3034325"/>
        <a:ext cx="10148980" cy="400766"/>
      </dsp:txXfrm>
    </dsp:sp>
    <dsp:sp modelId="{925615F5-5A5F-4021-B6ED-16547740FBE8}">
      <dsp:nvSpPr>
        <dsp:cNvPr id="0" name=""/>
        <dsp:cNvSpPr/>
      </dsp:nvSpPr>
      <dsp:spPr>
        <a:xfrm rot="5400000">
          <a:off x="-102490" y="3904744"/>
          <a:ext cx="683271" cy="4782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 rot="-5400000">
        <a:off x="1" y="4041398"/>
        <a:ext cx="478290" cy="204981"/>
      </dsp:txXfrm>
    </dsp:sp>
    <dsp:sp modelId="{1519B468-D06F-4139-9693-D02EE19DA56D}">
      <dsp:nvSpPr>
        <dsp:cNvPr id="0" name=""/>
        <dsp:cNvSpPr/>
      </dsp:nvSpPr>
      <dsp:spPr>
        <a:xfrm rot="5400000">
          <a:off x="5153691" y="-1061013"/>
          <a:ext cx="819857" cy="10170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b="1" kern="1200" dirty="0">
            <a:latin typeface="+mn-lt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latin typeface="+mn-lt"/>
            </a:rPr>
            <a:t>Сведения предоставлены с фактическими ошибками, в том числе по персональным данным выпускника (Ф.И.О. получателя, дата рождения, СНИЛС, бюджет, за счет которого обучался выпускник, серия и номер документа, год начала и окончания обучения, срок обучения, пол).</a:t>
          </a:r>
          <a:endParaRPr lang="ru-RU" sz="1400" b="1" kern="1200" dirty="0">
            <a:latin typeface="+mn-lt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b="1" kern="1200" dirty="0">
            <a:latin typeface="+mn-lt"/>
          </a:endParaRPr>
        </a:p>
      </dsp:txBody>
      <dsp:txXfrm rot="-5400000">
        <a:off x="478290" y="3654410"/>
        <a:ext cx="10130638" cy="739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=""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=""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=""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=""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=""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=""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71523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=""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=""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=""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28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6" name="Picture Placeholder 9" descr="Bright, colorful geometric pattern ">
            <a:extLst>
              <a:ext uri="{FF2B5EF4-FFF2-40B4-BE49-F238E27FC236}">
                <a16:creationId xmlns="" xmlns:a16="http://schemas.microsoft.com/office/drawing/2014/main" id="{47BA4775-9232-44C1-8851-04B6753110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" r="24"/>
          <a:stretch/>
        </p:blipFill>
        <p:spPr>
          <a:xfrm>
            <a:off x="-9236" y="0"/>
            <a:ext cx="4749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5" descr="Bright, colorful geometric pattern ">
            <a:extLst>
              <a:ext uri="{FF2B5EF4-FFF2-40B4-BE49-F238E27FC236}">
                <a16:creationId xmlns="" xmlns:a16="http://schemas.microsoft.com/office/drawing/2014/main" id="{D7C393D9-3916-4D61-9B6A-E1B16C079A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913" y="0"/>
            <a:ext cx="4764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" descr="Bright, colorful geometric pattern ">
            <a:extLst>
              <a:ext uri="{FF2B5EF4-FFF2-40B4-BE49-F238E27FC236}">
                <a16:creationId xmlns="" xmlns:a16="http://schemas.microsoft.com/office/drawing/2014/main" id="{69F80BBC-9ED9-4167-818A-EB3FAEE37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=""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=""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=""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=""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20" descr="Bright, colorful geometric pattern ">
            <a:extLst>
              <a:ext uri="{FF2B5EF4-FFF2-40B4-BE49-F238E27FC236}">
                <a16:creationId xmlns="" xmlns:a16="http://schemas.microsoft.com/office/drawing/2014/main" id="{EB4660F5-5357-48E0-B5C6-3DECB6CB8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3" b="193"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3" descr="Bright, colorful geometric pattern ">
            <a:extLst>
              <a:ext uri="{FF2B5EF4-FFF2-40B4-BE49-F238E27FC236}">
                <a16:creationId xmlns="" xmlns:a16="http://schemas.microsoft.com/office/drawing/2014/main" id="{2DB741D5-0593-4748-A4D3-EF1E436A1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=""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=""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11" descr="Bright, colorful geometric pattern ">
            <a:extLst>
              <a:ext uri="{FF2B5EF4-FFF2-40B4-BE49-F238E27FC236}">
                <a16:creationId xmlns="" xmlns:a16="http://schemas.microsoft.com/office/drawing/2014/main" id="{1DB66C56-FBAE-47D3-9818-61368D74DA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90" b="390"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=""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=""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=""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=""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2" name="Picture Placeholder 19" descr="Bright, colorful geometric pattern ">
            <a:extLst>
              <a:ext uri="{FF2B5EF4-FFF2-40B4-BE49-F238E27FC236}">
                <a16:creationId xmlns="" xmlns:a16="http://schemas.microsoft.com/office/drawing/2014/main" id="{C93F15CF-2105-4C28-85E9-BBA0383326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36" b="436"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5" descr="Bright, colorful geometric pattern ">
            <a:extLst>
              <a:ext uri="{FF2B5EF4-FFF2-40B4-BE49-F238E27FC236}">
                <a16:creationId xmlns="" xmlns:a16="http://schemas.microsoft.com/office/drawing/2014/main" id="{9E2B3BF6-B5D6-4D6F-84C6-0EE24AC7C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17" descr="Bright, colorful geometric pattern ">
            <a:extLst>
              <a:ext uri="{FF2B5EF4-FFF2-40B4-BE49-F238E27FC236}">
                <a16:creationId xmlns="" xmlns:a16="http://schemas.microsoft.com/office/drawing/2014/main" id="{9F278CC9-9968-40F5-B18F-B1D45BE36A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90" b="390"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=""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3" descr="Bright, colorful geometric pattern ">
            <a:extLst>
              <a:ext uri="{FF2B5EF4-FFF2-40B4-BE49-F238E27FC236}">
                <a16:creationId xmlns="" xmlns:a16="http://schemas.microsoft.com/office/drawing/2014/main" id="{0E92939E-CAD0-4B0D-A39F-10B9B25E1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690" r:id="rId9"/>
    <p:sldLayoutId id="214748370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brnadzor.gov.ru/gosudarstvennye-uslugi-i-funkczii/7701537808-gosfunction/formirovanie-i-vedenie-federalnogo-reestra-svedenij-o-dokumentah-ob-obrazovanii-i-ili-o-kvalifikaczii-dokumentah-ob-obuchenii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frdo@citis.ru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=""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22962" y="952500"/>
            <a:ext cx="6455127" cy="2714625"/>
          </a:xfrm>
        </p:spPr>
        <p:txBody>
          <a:bodyPr anchor="ctr">
            <a:noAutofit/>
          </a:bodyPr>
          <a:lstStyle/>
          <a:p>
            <a:pPr algn="ctr"/>
            <a:r>
              <a:rPr lang="ru-RU" altLang="en-US" sz="3200" dirty="0" smtClean="0">
                <a:solidFill>
                  <a:schemeClr val="accent1"/>
                </a:solidFill>
              </a:rPr>
              <a:t>Соблюдение обязательных требований законодательства Российской Федерации </a:t>
            </a:r>
            <a:br>
              <a:rPr lang="ru-RU" altLang="en-US" sz="3200" dirty="0" smtClean="0">
                <a:solidFill>
                  <a:schemeClr val="accent1"/>
                </a:solidFill>
              </a:rPr>
            </a:br>
            <a:r>
              <a:rPr lang="ru-RU" altLang="en-US" sz="3200" dirty="0" smtClean="0">
                <a:solidFill>
                  <a:schemeClr val="accent1"/>
                </a:solidFill>
              </a:rPr>
              <a:t>в сфере образования </a:t>
            </a:r>
            <a:br>
              <a:rPr lang="ru-RU" altLang="en-US" sz="3200" dirty="0" smtClean="0">
                <a:solidFill>
                  <a:schemeClr val="accent1"/>
                </a:solidFill>
              </a:rPr>
            </a:br>
            <a:r>
              <a:rPr lang="ru-RU" altLang="en-US" sz="3200" dirty="0" smtClean="0">
                <a:solidFill>
                  <a:schemeClr val="accent1"/>
                </a:solidFill>
              </a:rPr>
              <a:t>в части заполнения ФИС ФРДО</a:t>
            </a:r>
            <a:endParaRPr lang="en-US" alt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6772275" y="5530928"/>
            <a:ext cx="52387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1400" b="1" dirty="0">
                <a:solidFill>
                  <a:schemeClr val="bg1"/>
                </a:solidFill>
                <a:latin typeface="+mn-lt"/>
                <a:cs typeface="Segoe UI Semilight" pitchFamily="34" charset="0"/>
              </a:rPr>
              <a:t>Семибратова Юлия Владимировна, главный специалист-эксперт отдела надзора и контроля Министерства образования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  <a:cs typeface="Segoe UI Semilight" pitchFamily="34" charset="0"/>
              </a:rPr>
              <a:t>Владимирской </a:t>
            </a:r>
            <a:r>
              <a:rPr lang="ru-RU" sz="1400" b="1" dirty="0">
                <a:solidFill>
                  <a:schemeClr val="bg1"/>
                </a:solidFill>
                <a:latin typeface="+mn-lt"/>
                <a:cs typeface="Segoe UI Semilight" pitchFamily="34" charset="0"/>
              </a:rPr>
              <a:t>области,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  <a:cs typeface="Segoe UI Semilight" pitchFamily="34" charset="0"/>
              </a:rPr>
              <a:t>тел</a:t>
            </a:r>
            <a:r>
              <a:rPr lang="ru-RU" sz="1400" b="1" dirty="0">
                <a:solidFill>
                  <a:schemeClr val="bg1"/>
                </a:solidFill>
                <a:latin typeface="+mn-lt"/>
                <a:cs typeface="Segoe UI Semilight" pitchFamily="34" charset="0"/>
              </a:rPr>
              <a:t>. (4922) 771479 доб. 2171</a:t>
            </a: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7BA0B6F-5258-479C-87B7-C806E675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6477000" cy="118903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Федеральная информационная система «Федеральный реестр сведений о документах об образовании и (или) о квалификации, документах об обучении»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3425" y="1924050"/>
            <a:ext cx="6477000" cy="3276600"/>
          </a:xfrm>
        </p:spPr>
        <p:txBody>
          <a:bodyPr/>
          <a:lstStyle/>
          <a:p>
            <a:pPr lvl="1" algn="just"/>
            <a:r>
              <a:rPr lang="ru-RU" sz="1600" dirty="0" smtClean="0"/>
              <a:t>это </a:t>
            </a:r>
            <a:r>
              <a:rPr lang="ru-RU" sz="1600" dirty="0"/>
              <a:t>система, обеспечивающая сбор, обработку и анализ сведений о документах об образовании и (или) </a:t>
            </a:r>
            <a:r>
              <a:rPr lang="ru-RU" sz="1600" dirty="0" smtClean="0"/>
              <a:t>                           о </a:t>
            </a:r>
            <a:r>
              <a:rPr lang="ru-RU" sz="1600" dirty="0"/>
              <a:t>квалификации, документах об обучении, выданных организациями, осуществляющими образовательную деятельность. </a:t>
            </a:r>
          </a:p>
          <a:p>
            <a:pPr lvl="1"/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1" y="3318866"/>
            <a:ext cx="4724400" cy="2657476"/>
          </a:xfrm>
          <a:prstGeom prst="rect">
            <a:avLst/>
          </a:prstGeom>
          <a:noFill/>
          <a:ln w="9525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9576" y="6106716"/>
            <a:ext cx="687705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 smtClean="0">
                <a:solidFill>
                  <a:schemeClr val="accent3">
                    <a:lumMod val="60000"/>
                    <a:lumOff val="40000"/>
                  </a:schemeClr>
                </a:solidFill>
                <a:hlinkClick r:id="rId3"/>
              </a:rPr>
              <a:t>https://obrnadzor.gov.ru/gosudarstvennye-uslugi-i-funkczii/7701537808-gosfunction/formirovanie-i-vedenie-federalnogo-reestra-svedenij-o-dokumentah-ob-obrazovanii-i-ili-o-kvalifikaczii-dokumentah-ob-obuchenii/</a:t>
            </a:r>
            <a:endParaRPr lang="ru-RU" sz="1050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46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48" y="261937"/>
            <a:ext cx="5503335" cy="309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49" y="1129768"/>
            <a:ext cx="6252829" cy="27469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988" y="2819400"/>
            <a:ext cx="5114925" cy="3429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4070442"/>
            <a:ext cx="5553075" cy="25845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5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068DF32A-D165-40DA-AAE8-A6E9579E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1501" y="83344"/>
            <a:ext cx="9141397" cy="1231106"/>
          </a:xfrm>
        </p:spPr>
        <p:txBody>
          <a:bodyPr/>
          <a:lstStyle/>
          <a:p>
            <a:r>
              <a:rPr lang="ru-RU" sz="2000" dirty="0" smtClean="0">
                <a:solidFill>
                  <a:srgbClr val="C00000"/>
                </a:solidFill>
              </a:rPr>
              <a:t>Нормативно-правовые акты, регулирующие порядок создания, ведения федеральной информационной системы 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«Федеральный реестр сведений о документах об образовании и (или) 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о квалификации, документах об обучении»: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749" y="1323975"/>
            <a:ext cx="49244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Федеральный закон от 29.12.2012 № 273-ФЗ </a:t>
            </a:r>
            <a:b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</a:b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«Об образовании в Российской Федерации»:</a:t>
            </a:r>
          </a:p>
          <a:p>
            <a:endParaRPr lang="en-US" sz="1600" dirty="0" smtClean="0">
              <a:solidFill>
                <a:schemeClr val="bg1"/>
              </a:solidFill>
            </a:endParaRPr>
          </a:p>
          <a:p>
            <a:endParaRPr lang="en-US" sz="800" dirty="0">
              <a:solidFill>
                <a:schemeClr val="bg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Часть </a:t>
            </a:r>
            <a:r>
              <a:rPr lang="ru-RU" sz="1400" b="1" dirty="0">
                <a:solidFill>
                  <a:schemeClr val="bg1"/>
                </a:solidFill>
                <a:latin typeface="+mn-lt"/>
              </a:rPr>
              <a:t>9 статьи 98: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+mn-lt"/>
              </a:rPr>
              <a:t>     Для обеспечения учета сведений о документах об образовании и (или)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о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квалификации, документах об обучении, выданных организациями, осуществляющими образовательную деятельность,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сведения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 о таких документах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вносятся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 в федеральную информационную систему «Федеральный реестр сведений о документах об образовании и (или) о квалификации, документах об обучении»</a:t>
            </a:r>
          </a:p>
          <a:p>
            <a:endParaRPr lang="ru-RU" sz="800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 Часть </a:t>
            </a:r>
            <a:r>
              <a:rPr lang="ru-RU" sz="1400" b="1" dirty="0">
                <a:solidFill>
                  <a:schemeClr val="bg1"/>
                </a:solidFill>
                <a:latin typeface="+mn-lt"/>
              </a:rPr>
              <a:t>10 статьи 98: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+mn-lt"/>
              </a:rPr>
              <a:t>     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Перечень сведений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, вносимых в федеральную информационную систему «Федеральный реестр сведений о документах об образовании и (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или) о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квалификации, документах об обучении»,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порядок ее формирования и ведения, порядок и сроки внесения сведений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устанавливаются </a:t>
            </a:r>
            <a:r>
              <a:rPr lang="ru-RU" sz="1400" b="1" dirty="0">
                <a:solidFill>
                  <a:schemeClr val="accent1"/>
                </a:solidFill>
                <a:latin typeface="+mn-lt"/>
              </a:rPr>
              <a:t>Правительством Российской Федерации.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96025" y="1323975"/>
            <a:ext cx="542925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Постановление Правительства РФ от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31.05.2021</a:t>
            </a:r>
          </a:p>
          <a:p>
            <a:pPr algn="ctr"/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№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825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«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О федеральной информационной системе «Федеральный реестр сведений о документах об образовании и (или) о квалификации, </a:t>
            </a: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документах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об обучении»:</a:t>
            </a:r>
          </a:p>
          <a:p>
            <a:endParaRPr lang="ru-RU" sz="12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Утверждены</a:t>
            </a:r>
            <a:r>
              <a:rPr lang="ru-RU" sz="1400" b="1" dirty="0">
                <a:solidFill>
                  <a:schemeClr val="bg1"/>
                </a:solidFill>
                <a:latin typeface="+mn-lt"/>
              </a:rPr>
              <a:t>: 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+mn-lt"/>
              </a:rPr>
              <a:t>     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Правила формирования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  федеральной информационной системы «Федеральный реестр сведений о документах об образовании и (или) о квалификации, документах об обучении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».</a:t>
            </a:r>
            <a:endParaRPr lang="ru-RU" sz="1400" dirty="0">
              <a:solidFill>
                <a:schemeClr val="bg1"/>
              </a:solidFill>
              <a:latin typeface="+mn-lt"/>
            </a:endParaRPr>
          </a:p>
          <a:p>
            <a:endParaRPr lang="ru-RU" sz="1400" dirty="0">
              <a:solidFill>
                <a:schemeClr val="bg1"/>
              </a:solidFill>
              <a:latin typeface="+mn-lt"/>
            </a:endParaRPr>
          </a:p>
          <a:p>
            <a:r>
              <a:rPr lang="ru-RU" sz="1400" dirty="0">
                <a:solidFill>
                  <a:schemeClr val="bg1"/>
                </a:solidFill>
                <a:latin typeface="+mn-lt"/>
              </a:rPr>
              <a:t>                            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            </a:t>
            </a:r>
            <a:r>
              <a:rPr lang="ru-RU" sz="1400" b="1" dirty="0" smtClean="0">
                <a:solidFill>
                  <a:schemeClr val="bg1"/>
                </a:solidFill>
                <a:latin typeface="+mn-lt"/>
              </a:rPr>
              <a:t>Определены</a:t>
            </a:r>
            <a:r>
              <a:rPr lang="ru-RU" sz="1400" b="1" dirty="0">
                <a:solidFill>
                  <a:schemeClr val="bg1"/>
                </a:solidFill>
                <a:latin typeface="+mn-lt"/>
              </a:rPr>
              <a:t>:</a:t>
            </a: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+mn-lt"/>
              </a:rPr>
              <a:t>    </a:t>
            </a:r>
            <a:r>
              <a:rPr lang="ru-RU" sz="1400" b="1" dirty="0">
                <a:solidFill>
                  <a:srgbClr val="C00000"/>
                </a:solidFill>
                <a:latin typeface="+mn-lt"/>
              </a:rPr>
              <a:t>Основные сведения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,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вносимые в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федеральную информационную систему «Федеральный реестр сведений               о документах об образовании и (или) о квалификации, документах об обучении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».</a:t>
            </a:r>
            <a:endParaRPr lang="ru-RU" sz="1400" dirty="0">
              <a:solidFill>
                <a:schemeClr val="bg1"/>
              </a:solidFill>
              <a:latin typeface="+mn-lt"/>
            </a:endParaRPr>
          </a:p>
          <a:p>
            <a:pPr algn="just"/>
            <a:r>
              <a:rPr lang="ru-RU" sz="14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    </a:t>
            </a:r>
            <a:r>
              <a:rPr lang="ru-RU" sz="1400" b="1" dirty="0" smtClean="0">
                <a:solidFill>
                  <a:srgbClr val="C00000"/>
                </a:solidFill>
                <a:latin typeface="+mn-lt"/>
              </a:rPr>
              <a:t>Сроки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+mn-lt"/>
              </a:rPr>
              <a:t>по внесению сведений о документах об </a:t>
            </a:r>
            <a:r>
              <a:rPr lang="ru-RU" sz="1400" dirty="0" smtClean="0">
                <a:solidFill>
                  <a:schemeClr val="bg1"/>
                </a:solidFill>
                <a:latin typeface="+mn-lt"/>
              </a:rPr>
              <a:t>образовании, документах об обучении.</a:t>
            </a:r>
            <a:endParaRPr lang="ru-RU" sz="1400" dirty="0">
              <a:solidFill>
                <a:schemeClr val="bg1"/>
              </a:solidFill>
              <a:latin typeface="+mn-lt"/>
            </a:endParaRPr>
          </a:p>
          <a:p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1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D1262CD5-AD01-42E3-9173-97C12BB0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742" y="715961"/>
            <a:ext cx="6477000" cy="1189037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Сведения о документах об образовании,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выдаваемых с 1 января 2021 года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5374" y="1724024"/>
            <a:ext cx="6981826" cy="45243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ru-RU" b="0" dirty="0" smtClean="0"/>
              <a:t>	</a:t>
            </a:r>
            <a:r>
              <a:rPr lang="ru-RU" sz="1600" b="0" dirty="0" smtClean="0"/>
              <a:t>лицам</a:t>
            </a:r>
            <a:r>
              <a:rPr lang="ru-RU" sz="1600" b="0" dirty="0"/>
              <a:t>, освоившим образовательные программы основного общего, среднего общего, среднего профессионального образования, </a:t>
            </a:r>
            <a:r>
              <a:rPr lang="ru-RU" sz="1600" b="0" dirty="0" smtClean="0"/>
              <a:t>   а </a:t>
            </a:r>
            <a:r>
              <a:rPr lang="ru-RU" sz="1600" b="0" dirty="0"/>
              <a:t>также </a:t>
            </a:r>
            <a:r>
              <a:rPr lang="ru-RU" dirty="0">
                <a:solidFill>
                  <a:srgbClr val="002060"/>
                </a:solidFill>
              </a:rPr>
              <a:t>основные программы профессионального обучения</a:t>
            </a:r>
            <a:r>
              <a:rPr lang="ru-RU" sz="1600" b="0" dirty="0"/>
              <a:t>, подлежат внесению в информационную систему </a:t>
            </a:r>
            <a:r>
              <a:rPr lang="ru-RU" dirty="0">
                <a:solidFill>
                  <a:schemeClr val="accent1"/>
                </a:solidFill>
              </a:rPr>
              <a:t>в течение 3 рабочих дней</a:t>
            </a:r>
            <a:r>
              <a:rPr lang="ru-RU" sz="1600" dirty="0">
                <a:solidFill>
                  <a:schemeClr val="accent1"/>
                </a:solidFill>
              </a:rPr>
              <a:t> </a:t>
            </a:r>
            <a:r>
              <a:rPr lang="ru-RU" sz="1600" b="0" dirty="0"/>
              <a:t>со дня выдачи указанных документов;</a:t>
            </a:r>
          </a:p>
          <a:p>
            <a:pPr algn="just"/>
            <a:r>
              <a:rPr lang="ru-RU" sz="1600" b="0" dirty="0" smtClean="0"/>
              <a:t>	лицам</a:t>
            </a:r>
            <a:r>
              <a:rPr lang="ru-RU" sz="1600" b="0" dirty="0"/>
              <a:t>, освоившим иные образовательные программы, подлежат внесению в информационную систему в течение 60 календарных дней со дня выдачи указанных документов</a:t>
            </a:r>
            <a:r>
              <a:rPr lang="ru-RU" sz="1600" b="0" dirty="0" smtClean="0"/>
              <a:t>.</a:t>
            </a:r>
          </a:p>
          <a:p>
            <a:pPr algn="just"/>
            <a:endParaRPr lang="ru-RU" sz="1600" b="0" dirty="0"/>
          </a:p>
          <a:p>
            <a:pPr algn="just"/>
            <a:r>
              <a:rPr lang="ru-RU" sz="1600" b="0" dirty="0" smtClean="0"/>
              <a:t>Сведения </a:t>
            </a:r>
            <a:r>
              <a:rPr lang="ru-RU" sz="1600" b="0" dirty="0"/>
              <a:t>о сертификатах о владении русским языком, знании истории России и основ законодательства Российской Федерации, выданных </a:t>
            </a:r>
            <a:r>
              <a:rPr lang="ru-RU" sz="1600" b="0" dirty="0" smtClean="0"/>
              <a:t>      с </a:t>
            </a:r>
            <a:r>
              <a:rPr lang="ru-RU" sz="1600" b="0" dirty="0"/>
              <a:t>1 сентября 2014 г., подлежат внесению в информационную систему </a:t>
            </a:r>
            <a:r>
              <a:rPr lang="ru-RU" sz="1600" b="0" dirty="0" smtClean="0"/>
              <a:t>   в </a:t>
            </a:r>
            <a:r>
              <a:rPr lang="ru-RU" sz="1600" b="0" dirty="0"/>
              <a:t>течение 30 календарных дней со дня выдачи указанных сертификатов.</a:t>
            </a:r>
          </a:p>
        </p:txBody>
      </p:sp>
    </p:spTree>
    <p:extLst>
      <p:ext uri="{BB962C8B-B14F-4D97-AF65-F5344CB8AC3E}">
        <p14:creationId xmlns:p14="http://schemas.microsoft.com/office/powerpoint/2010/main" val="394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4" y="263128"/>
            <a:ext cx="6881283" cy="3870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1996083"/>
            <a:ext cx="6543676" cy="3680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37" y="3954958"/>
            <a:ext cx="8294501" cy="2615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57950" y="4924425"/>
            <a:ext cx="552450" cy="161925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248525" y="676275"/>
            <a:ext cx="4095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https://open-dpo.obrnadzor.gov.ru</a:t>
            </a:r>
            <a:r>
              <a:rPr lang="en-US" dirty="0" smtClean="0"/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476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158B51BF-780C-45D4-A1D0-32D55EA0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363538"/>
            <a:ext cx="10391775" cy="446087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Индикаторы риска нарушения обязательных требований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9219" name="Rectangle 8">
            <a:extLst>
              <a:ext uri="{FF2B5EF4-FFF2-40B4-BE49-F238E27FC236}">
                <a16:creationId xmlns="" xmlns:a16="http://schemas.microsoft.com/office/drawing/2014/main" id="{A17D04F1-4318-4DD6-B27E-D66AE4D426B2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1900238" y="2247900"/>
            <a:ext cx="3781425" cy="2324100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altLang="en-US" sz="1600" dirty="0"/>
              <a:t>Приказ Рособрнадзора </a:t>
            </a:r>
            <a:r>
              <a:rPr lang="ru-RU" altLang="en-US" sz="1600" dirty="0" smtClean="0"/>
              <a:t>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altLang="en-US" sz="1600" dirty="0" smtClean="0"/>
              <a:t>от 04.10.2021 № 1336 </a:t>
            </a:r>
          </a:p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ru-RU" altLang="en-US" sz="1600" dirty="0" smtClean="0"/>
              <a:t>«Об утверждении перечня индикаторов риска нарушения обязательных требований, используемых при осуществлении федерального государственного контроля (надзора) в сфере образования»</a:t>
            </a:r>
          </a:p>
          <a:p>
            <a:endParaRPr lang="en-US" altLang="en-US" dirty="0"/>
          </a:p>
        </p:txBody>
      </p:sp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92229"/>
              </p:ext>
            </p:extLst>
          </p:nvPr>
        </p:nvGraphicFramePr>
        <p:xfrm>
          <a:off x="5681663" y="1085850"/>
          <a:ext cx="4940301" cy="4638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444" y="1551780"/>
            <a:ext cx="10175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6" y="2628897"/>
            <a:ext cx="1017587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206" y="3734880"/>
            <a:ext cx="1015030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4822825"/>
            <a:ext cx="1017587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795963" y="828675"/>
            <a:ext cx="5100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Непредставление в ФИС ФРДО сведений: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50" y="5638799"/>
            <a:ext cx="114240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solidFill>
                  <a:srgbClr val="C00000"/>
                </a:solidFill>
                <a:latin typeface="+mj-lt"/>
              </a:rPr>
              <a:t>Индикаторы применяются при принятии решения о проведении внепланового контрольного мероприятия и о выборе его вида.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44461"/>
            <a:ext cx="6477000" cy="903289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Кодекс Российской Федерации 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об </a:t>
            </a:r>
            <a:r>
              <a:rPr lang="ru-RU" sz="2000" dirty="0">
                <a:solidFill>
                  <a:srgbClr val="C00000"/>
                </a:solidFill>
              </a:rPr>
              <a:t>административных правонарушениях 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от </a:t>
            </a:r>
            <a:r>
              <a:rPr lang="ru-RU" sz="2000" dirty="0">
                <a:solidFill>
                  <a:srgbClr val="C00000"/>
                </a:solidFill>
              </a:rPr>
              <a:t>30.12.2001 № 195-ФЗ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350" y="1123949"/>
            <a:ext cx="6772275" cy="5438775"/>
          </a:xfrm>
        </p:spPr>
        <p:txBody>
          <a:bodyPr/>
          <a:lstStyle/>
          <a:p>
            <a:pPr marL="114300" lvl="0" algn="just">
              <a:spcBef>
                <a:spcPct val="20000"/>
              </a:spcBef>
              <a:buClr>
                <a:srgbClr val="629DD1"/>
              </a:buClr>
            </a:pPr>
            <a:r>
              <a:rPr lang="ru-RU" sz="1600" dirty="0">
                <a:solidFill>
                  <a:srgbClr val="C00000"/>
                </a:solidFill>
                <a:cs typeface="Times New Roman" pitchFamily="18" charset="0"/>
              </a:rPr>
              <a:t>Статья 19.30.2. </a:t>
            </a:r>
            <a:r>
              <a:rPr lang="ru-RU" sz="1600" dirty="0">
                <a:solidFill>
                  <a:prstClr val="black"/>
                </a:solidFill>
                <a:cs typeface="Times New Roman" pitchFamily="18" charset="0"/>
              </a:rPr>
              <a:t>Непредставление или несвоевременное представление сведений либо нарушение порядка внесения сведений в федеральную информационную систему «Федеральный реестр сведений о документах об образовании и (или) о квалификации, документах об обучении</a:t>
            </a:r>
            <a:r>
              <a:rPr lang="ru-RU" sz="1600" dirty="0" smtClean="0">
                <a:solidFill>
                  <a:prstClr val="black"/>
                </a:solidFill>
                <a:cs typeface="Times New Roman" pitchFamily="18" charset="0"/>
              </a:rPr>
              <a:t>»: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нарушение </a:t>
            </a:r>
            <a:r>
              <a:rPr lang="ru-RU" dirty="0">
                <a:solidFill>
                  <a:srgbClr val="C00000"/>
                </a:solidFill>
                <a:cs typeface="Times New Roman" pitchFamily="18" charset="0"/>
              </a:rPr>
              <a:t>порядка или сроков внесения в ФИС ФРДО сведений </a:t>
            </a:r>
            <a:r>
              <a:rPr lang="ru-RU" sz="1600" b="0" dirty="0">
                <a:solidFill>
                  <a:prstClr val="black"/>
                </a:solidFill>
                <a:cs typeface="Times New Roman" pitchFamily="18" charset="0"/>
              </a:rPr>
              <a:t>о выданных документах об образовании </a:t>
            </a:r>
            <a:r>
              <a:rPr lang="en-US" sz="1600" b="0" dirty="0" smtClean="0">
                <a:solidFill>
                  <a:prstClr val="black"/>
                </a:solidFill>
                <a:cs typeface="Times New Roman" pitchFamily="18" charset="0"/>
              </a:rPr>
              <a:t>        </a:t>
            </a:r>
            <a:r>
              <a:rPr lang="ru-RU" sz="1600" b="0" dirty="0" smtClean="0">
                <a:solidFill>
                  <a:prstClr val="black"/>
                </a:solidFill>
                <a:cs typeface="Times New Roman" pitchFamily="18" charset="0"/>
              </a:rPr>
              <a:t>и </a:t>
            </a:r>
            <a:r>
              <a:rPr lang="ru-RU" sz="1600" b="0" dirty="0">
                <a:solidFill>
                  <a:prstClr val="black"/>
                </a:solidFill>
                <a:cs typeface="Times New Roman" pitchFamily="18" charset="0"/>
              </a:rPr>
              <a:t>(или) о квалификации, документах об обучении, сертификатах о владении русским языком, знании истории России и основ законодательства Российской Федерации </a:t>
            </a:r>
            <a:r>
              <a:rPr lang="ru-RU" sz="1600" dirty="0">
                <a:solidFill>
                  <a:srgbClr val="C00000"/>
                </a:solidFill>
                <a:cs typeface="Times New Roman" pitchFamily="18" charset="0"/>
              </a:rPr>
              <a:t>влечет наложение административного штрафа</a:t>
            </a:r>
            <a:r>
              <a:rPr lang="ru-RU" sz="1600" b="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cs typeface="Times New Roman" pitchFamily="18" charset="0"/>
              </a:rPr>
              <a:t>на должностных лиц в размере от пяти тысяч до десяти тысяч рублей; на юридических лиц - от пятидесяти тысяч до ста тысяч </a:t>
            </a:r>
            <a:r>
              <a:rPr lang="ru-RU" sz="1600" dirty="0" smtClean="0">
                <a:solidFill>
                  <a:srgbClr val="C00000"/>
                </a:solidFill>
                <a:cs typeface="Times New Roman" pitchFamily="18" charset="0"/>
              </a:rPr>
              <a:t>рублей;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непредставление </a:t>
            </a:r>
            <a:r>
              <a:rPr lang="ru-RU" dirty="0">
                <a:solidFill>
                  <a:srgbClr val="C00000"/>
                </a:solidFill>
                <a:cs typeface="Times New Roman" pitchFamily="18" charset="0"/>
              </a:rPr>
              <a:t>в ФИС ФРДО сведений</a:t>
            </a:r>
            <a:r>
              <a:rPr lang="ru-RU" sz="1600" b="0" dirty="0">
                <a:solidFill>
                  <a:prstClr val="black"/>
                </a:solidFill>
                <a:cs typeface="Times New Roman" pitchFamily="18" charset="0"/>
              </a:rPr>
              <a:t> о выданных документах об образовании и (или) о квалификации, документах об обучении, сертификатах о владении русским языком, знании истории России и основ законодательства Российской Федерации </a:t>
            </a:r>
            <a:r>
              <a:rPr lang="ru-RU" sz="1600" dirty="0">
                <a:solidFill>
                  <a:srgbClr val="C00000"/>
                </a:solidFill>
                <a:cs typeface="Times New Roman" pitchFamily="18" charset="0"/>
              </a:rPr>
              <a:t>влечет наложение административного штрафа на должностных лиц в размере от десяти тысяч до пятнадцати тысяч рублей; на юридических лиц - от ста тысяч до ста пятидесяти тысяч рублей.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066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477839"/>
            <a:ext cx="10591800" cy="646332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Результаты </a:t>
            </a:r>
            <a:r>
              <a:rPr lang="ru-RU" sz="2000" dirty="0" smtClean="0">
                <a:solidFill>
                  <a:srgbClr val="C00000"/>
                </a:solidFill>
              </a:rPr>
              <a:t>анализа размещения сведений </a:t>
            </a:r>
            <a:r>
              <a:rPr lang="ru-RU" sz="2000" dirty="0">
                <a:solidFill>
                  <a:srgbClr val="C00000"/>
                </a:solidFill>
              </a:rPr>
              <a:t>о документах </a:t>
            </a:r>
            <a:br>
              <a:rPr lang="ru-RU" sz="2000" dirty="0">
                <a:solidFill>
                  <a:srgbClr val="C00000"/>
                </a:solidFill>
              </a:rPr>
            </a:br>
            <a:r>
              <a:rPr lang="ru-RU" sz="2000" dirty="0">
                <a:solidFill>
                  <a:srgbClr val="C00000"/>
                </a:solidFill>
              </a:rPr>
              <a:t>о профессиональном обучении в ФИС ФРДО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4C6A9FD9-630E-44B9-BED8-AFEA6C84A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0626" y="4632962"/>
            <a:ext cx="9810749" cy="1158237"/>
          </a:xfrm>
        </p:spPr>
        <p:txBody>
          <a:bodyPr/>
          <a:lstStyle/>
          <a:p>
            <a:pPr lvl="0" algn="just"/>
            <a:r>
              <a:rPr lang="ru-RU" altLang="en-US" sz="1600" b="1" dirty="0"/>
              <a:t>В модуле по учету сведений о документах о профессиональном обучении зарегистрированы </a:t>
            </a:r>
            <a:r>
              <a:rPr lang="ru-RU" altLang="en-US" sz="2000" b="1" dirty="0" smtClean="0">
                <a:solidFill>
                  <a:srgbClr val="C00000"/>
                </a:solidFill>
              </a:rPr>
              <a:t>237 </a:t>
            </a:r>
            <a:r>
              <a:rPr lang="ru-RU" altLang="en-US" sz="2000" b="1" dirty="0">
                <a:solidFill>
                  <a:srgbClr val="C00000"/>
                </a:solidFill>
              </a:rPr>
              <a:t>организаций </a:t>
            </a:r>
            <a:r>
              <a:rPr lang="ru-RU" altLang="en-US" sz="1600" b="1" dirty="0"/>
              <a:t>из </a:t>
            </a:r>
            <a:r>
              <a:rPr lang="ru-RU" altLang="en-US" sz="1600" b="1" dirty="0" smtClean="0"/>
              <a:t>246, </a:t>
            </a:r>
            <a:r>
              <a:rPr lang="ru-RU" altLang="en-US" sz="1600" b="1" dirty="0"/>
              <a:t>что составляет </a:t>
            </a:r>
            <a:r>
              <a:rPr lang="ru-RU" altLang="en-US" sz="2000" b="1" dirty="0" smtClean="0">
                <a:solidFill>
                  <a:srgbClr val="C00000"/>
                </a:solidFill>
              </a:rPr>
              <a:t>96 </a:t>
            </a:r>
            <a:r>
              <a:rPr lang="ru-RU" altLang="en-US" sz="2000" b="1" dirty="0">
                <a:solidFill>
                  <a:srgbClr val="C00000"/>
                </a:solidFill>
              </a:rPr>
              <a:t>%</a:t>
            </a:r>
            <a:r>
              <a:rPr lang="ru-RU" altLang="en-US" sz="1600" b="1" dirty="0"/>
              <a:t> от общего количества </a:t>
            </a:r>
            <a:r>
              <a:rPr lang="ru-RU" altLang="en-US" sz="1600" b="1" dirty="0" smtClean="0"/>
              <a:t>организаций </a:t>
            </a:r>
            <a:r>
              <a:rPr lang="ru-RU" altLang="en-US" sz="1600" b="1" dirty="0"/>
              <a:t>области, реализующих программы профессионального </a:t>
            </a:r>
            <a:r>
              <a:rPr lang="ru-RU" altLang="en-US" sz="1600" b="1" dirty="0" smtClean="0"/>
              <a:t>обучения </a:t>
            </a:r>
            <a:r>
              <a:rPr lang="ru-RU" altLang="en-US" sz="1600" b="1" dirty="0"/>
              <a:t>или </a:t>
            </a:r>
            <a:r>
              <a:rPr lang="ru-RU" altLang="en-US" sz="1600" b="1" dirty="0" smtClean="0"/>
              <a:t>дополнительные предпрофессиональные программы </a:t>
            </a:r>
            <a:r>
              <a:rPr lang="ru-RU" altLang="en-US" sz="1600" b="1" dirty="0"/>
              <a:t>в области </a:t>
            </a:r>
            <a:r>
              <a:rPr lang="ru-RU" altLang="en-US" sz="1600" b="1" dirty="0" smtClean="0"/>
              <a:t>искусств. </a:t>
            </a:r>
            <a:endParaRPr lang="ru-RU" altLang="en-US" sz="1600" b="1" dirty="0"/>
          </a:p>
          <a:p>
            <a:endParaRPr lang="en-US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234703900"/>
              </p:ext>
            </p:extLst>
          </p:nvPr>
        </p:nvGraphicFramePr>
        <p:xfrm>
          <a:off x="1419224" y="1276352"/>
          <a:ext cx="9344025" cy="316448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14675"/>
                <a:gridCol w="3114675"/>
                <a:gridCol w="3114675"/>
              </a:tblGrid>
              <a:tr h="120679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организаций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Количество внесенных документов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894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2021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22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25899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94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2022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97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70203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942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2023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197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136926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942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2024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23</a:t>
                      </a:r>
                      <a:r>
                        <a:rPr lang="ru-RU" sz="2000" b="1" dirty="0" smtClean="0"/>
                        <a:t>7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175931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76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586054"/>
              </p:ext>
            </p:extLst>
          </p:nvPr>
        </p:nvGraphicFramePr>
        <p:xfrm>
          <a:off x="828675" y="1291166"/>
          <a:ext cx="10829924" cy="4541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594"/>
                <a:gridCol w="8789381"/>
                <a:gridCol w="1504949"/>
              </a:tblGrid>
              <a:tr h="347466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организации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ИНН</a:t>
                      </a:r>
                      <a:endParaRPr lang="ru-RU" dirty="0"/>
                    </a:p>
                  </a:txBody>
                  <a:tcPr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1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Индивидуальный Предприниматель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«Величев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Леонид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Алексеевич»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330102717669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2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«Академия Вождения»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3328025259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3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Образовательное учреждение дополнительного профессионального образования «Центр военно-патриотического воспитания и подготовки граждан к военной службе» регионального отделения Общероссийской общественно-государственной организации «Добровольное общество содействия армии, авиации и флоту России» Владимирской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3327125814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4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«Учебный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«Омега»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3315008760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5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 образования Автошкола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«САТУРН»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3321016720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6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«Школа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подготовки водителей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«Лидер»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3321999069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7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«Школа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подготовки водителей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«Лидер Плюс»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3321025644</a:t>
                      </a: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8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Государственное автономное профессиональное образовательное учреждение Владимирской области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«Киржачский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колледж технологий 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сервиса»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3316420078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4746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n-lt"/>
                        </a:rPr>
                        <a:t>9</a:t>
                      </a:r>
                      <a:endParaRPr lang="ru-RU" sz="1400" b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Учреждение среднего профессионального образования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«Владимирский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техникум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туризма»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 учреждении высшего образования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«Владимирский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институт туризма и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гостеприимства»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3328304238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25" y="296864"/>
            <a:ext cx="10591800" cy="960436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Н</a:t>
            </a:r>
            <a:r>
              <a:rPr lang="ru-RU" sz="2000" dirty="0" smtClean="0">
                <a:solidFill>
                  <a:srgbClr val="C00000"/>
                </a:solidFill>
              </a:rPr>
              <a:t>арушения </a:t>
            </a:r>
            <a:r>
              <a:rPr lang="ru-RU" sz="2000" dirty="0">
                <a:solidFill>
                  <a:srgbClr val="C00000"/>
                </a:solidFill>
              </a:rPr>
              <a:t>обязательных требований по внесению </a:t>
            </a:r>
            <a:r>
              <a:rPr lang="ru-RU" sz="2000" dirty="0" smtClean="0">
                <a:solidFill>
                  <a:srgbClr val="C00000"/>
                </a:solidFill>
              </a:rPr>
              <a:t>сведений </a:t>
            </a:r>
            <a:r>
              <a:rPr lang="ru-RU" sz="2000" dirty="0">
                <a:solidFill>
                  <a:srgbClr val="C00000"/>
                </a:solidFill>
              </a:rPr>
              <a:t>в ФИС ФРДО 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       </a:t>
            </a:r>
            <a:r>
              <a:rPr lang="ru-RU" sz="2000" dirty="0" smtClean="0">
                <a:solidFill>
                  <a:srgbClr val="C00000"/>
                </a:solidFill>
              </a:rPr>
              <a:t>в </a:t>
            </a:r>
            <a:r>
              <a:rPr lang="ru-RU" sz="2000" dirty="0">
                <a:solidFill>
                  <a:srgbClr val="C00000"/>
                </a:solidFill>
              </a:rPr>
              <a:t>части </a:t>
            </a:r>
            <a:r>
              <a:rPr lang="ru-RU" sz="2000" u="sng" dirty="0">
                <a:solidFill>
                  <a:srgbClr val="C00000"/>
                </a:solidFill>
              </a:rPr>
              <a:t>отсутствия</a:t>
            </a:r>
            <a:r>
              <a:rPr lang="ru-RU" sz="2000" dirty="0">
                <a:solidFill>
                  <a:srgbClr val="C00000"/>
                </a:solidFill>
              </a:rPr>
              <a:t> у организации модуля по учету сведений о </a:t>
            </a:r>
            <a:r>
              <a:rPr lang="ru-RU" sz="2000" dirty="0" smtClean="0">
                <a:solidFill>
                  <a:srgbClr val="C00000"/>
                </a:solidFill>
              </a:rPr>
              <a:t>документах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о профессиональном </a:t>
            </a:r>
            <a:r>
              <a:rPr lang="ru-RU" sz="2000" dirty="0" smtClean="0">
                <a:solidFill>
                  <a:srgbClr val="C00000"/>
                </a:solidFill>
              </a:rPr>
              <a:t>обучении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7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563564"/>
            <a:ext cx="10591800" cy="646332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Отсутствуют </a:t>
            </a:r>
            <a:r>
              <a:rPr lang="ru-RU" sz="2000" dirty="0">
                <a:solidFill>
                  <a:srgbClr val="C00000"/>
                </a:solidFill>
              </a:rPr>
              <a:t>сведения о выданных документах об </a:t>
            </a:r>
            <a:r>
              <a:rPr lang="ru-RU" sz="2000" dirty="0" smtClean="0">
                <a:solidFill>
                  <a:srgbClr val="C00000"/>
                </a:solidFill>
              </a:rPr>
              <a:t>обучении 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(за весь период реализации образовательных программ)</a:t>
            </a:r>
            <a:endParaRPr lang="ru-RU" sz="2000" dirty="0">
              <a:solidFill>
                <a:srgbClr val="C00000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2667013599"/>
              </p:ext>
            </p:extLst>
          </p:nvPr>
        </p:nvGraphicFramePr>
        <p:xfrm>
          <a:off x="1343025" y="1657349"/>
          <a:ext cx="9782175" cy="26193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50008"/>
                <a:gridCol w="7534609"/>
                <a:gridCol w="1597558"/>
              </a:tblGrid>
              <a:tr h="569062">
                <a:tc>
                  <a:txBody>
                    <a:bodyPr/>
                    <a:lstStyle/>
                    <a:p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организации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ОГРН</a:t>
                      </a:r>
                      <a:endParaRPr lang="ru-RU" dirty="0"/>
                    </a:p>
                  </a:txBody>
                  <a:tcPr/>
                </a:tc>
              </a:tr>
              <a:tr h="6391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«МИГ»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1213300000484</a:t>
                      </a: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«УЧЕБНЫЙ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АВТОДАР»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1193328005683</a:t>
                      </a: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3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ОТКРЫТОЕ АКЦИОНЕРНОЕ ОБЩЕСТВО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«ТРАНСАВТО»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1023302152170</a:t>
                      </a: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4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ШКОЛА ПОДГОТОВКИ ВОДИТЕЛЕЙ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«ЗЕВС»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1023301103980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038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6200000">
            <a:off x="-2068908" y="2861073"/>
            <a:ext cx="4918868" cy="312736"/>
          </a:xfrm>
        </p:spPr>
        <p:txBody>
          <a:bodyPr/>
          <a:lstStyle/>
          <a:p>
            <a:pPr algn="ctr"/>
            <a:r>
              <a:rPr lang="ru-RU" sz="1600" dirty="0">
                <a:solidFill>
                  <a:srgbClr val="C00000"/>
                </a:solidFill>
              </a:rPr>
              <a:t>Отсутствуют сведения о выданных документах об обучении (за </a:t>
            </a:r>
            <a:r>
              <a:rPr lang="en-US" sz="1600" dirty="0" smtClean="0">
                <a:solidFill>
                  <a:srgbClr val="C00000"/>
                </a:solidFill>
              </a:rPr>
              <a:t>2024 </a:t>
            </a:r>
            <a:r>
              <a:rPr lang="ru-RU" sz="1600" dirty="0" smtClean="0">
                <a:solidFill>
                  <a:srgbClr val="C00000"/>
                </a:solidFill>
              </a:rPr>
              <a:t>год)</a:t>
            </a:r>
            <a:endParaRPr lang="ru-RU" sz="1600" dirty="0">
              <a:solidFill>
                <a:srgbClr val="C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399516"/>
              </p:ext>
            </p:extLst>
          </p:nvPr>
        </p:nvGraphicFramePr>
        <p:xfrm>
          <a:off x="819152" y="153881"/>
          <a:ext cx="10887073" cy="578037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5088"/>
                <a:gridCol w="9364962"/>
                <a:gridCol w="1107023"/>
              </a:tblGrid>
              <a:tr h="35039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организации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ОГРН</a:t>
                      </a:r>
                      <a:endParaRPr lang="ru-RU" dirty="0"/>
                    </a:p>
                  </a:txBody>
                  <a:tcPr anchor="ctr"/>
                </a:tc>
              </a:tr>
              <a:tr h="325425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АВТОНОМНАЯ НЕКОММЕРЧЕСКАЯ ОРГАНИЗАЦИЯ ДОПОЛНИТЕЛЬНОГО ПРОФЕССИОНАЛЬНОГО ОБРАЗОВАНИЯ УЧЕБНЫЙ ЦЕНТР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«ФОРСАЖ»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1113300000637</a:t>
                      </a:r>
                    </a:p>
                  </a:txBody>
                  <a:tcPr marL="9525" marR="9525" marT="9525" marB="0" anchor="ctr"/>
                </a:tc>
              </a:tr>
              <a:tr h="325425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2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Владимирская областная общественная организация спортивно-технический клуб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«Кварц»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1083300000343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3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МЕСТНОЕ ОТДЕЛЕНИЕ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КАМЕШКОВСКОГО РАЙОНА ВЛАДИМИРСКОЙ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1103300000638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4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МЕСТНОЕ ОТДЕЛЕНИЕ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КИРЖАЧСКОГО РАЙОНА ВЛАДИМИРСКОЙ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1103300000583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5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МЕСТНОЕ ОТДЕЛЕНИЕ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МЕЛЕНКОВСКОГО РАЙОНА ВЛАДИМИРСКОЙ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1103300000660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6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«МИГ»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1213300000484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7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«УЧЕБНЫЙ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ЦЕНТР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АВТОДАР»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1193328005683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8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ОТКРЫТОЕ АКЦИОНЕРНОЕ ОБЩЕСТВО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«ТРАНСАВТО»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1023302152170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9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«АЛЕКСАНДРОВСКАЯ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АВТОМОБИЛЬНАЯ ШКОЛА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1033303201601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10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«ВЛАДИМИРСКАЯ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АВТОМОБИЛЬНАЯ ШКОЛА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1033301810178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11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«Гусь-Хрустальная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автомобильная школа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1033300200812</a:t>
                      </a:r>
                    </a:p>
                  </a:txBody>
                  <a:tcPr marL="9525" marR="9525" marT="9525" marB="0" anchor="ctr"/>
                </a:tc>
              </a:tr>
              <a:tr h="469019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12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«КОВРОВСКАЯ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АВТОМОБИЛЬНАЯ ШКОЛА ИМЕНИ ГЕНЕРАЛА АРМИИ ШУРАЛЁВА ВЛАДИМИРА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МИХАЙЛОВИЧА»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1033302202636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13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«МУРОМСКАЯ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МОРСКАЯ ШКОЛА ОБЩЕРОССИЙСКОЙ ОБЩЕСТВЕННО-ГОСУДАРСТВЕННОЙ ОРГАНИЗАЦИИ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1023302157449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14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АВТОШКОЛА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«АВТОЛИДЕР»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1123300001032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15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ШКОЛА ПОДГОТОВКИ ВОДИТЕЛЕЙ </a:t>
                      </a:r>
                      <a:r>
                        <a:rPr lang="ru-RU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«ЗЕВС»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1023301103980</a:t>
                      </a:r>
                    </a:p>
                  </a:txBody>
                  <a:tcPr marL="9525" marR="9525" marT="9525" marB="0" anchor="ctr"/>
                </a:tc>
              </a:tr>
              <a:tr h="327870">
                <a:tc>
                  <a:txBody>
                    <a:bodyPr/>
                    <a:lstStyle/>
                    <a:p>
                      <a:r>
                        <a:rPr lang="ru-RU" sz="1050" b="1" dirty="0" smtClean="0">
                          <a:latin typeface="+mn-lt"/>
                        </a:rPr>
                        <a:t>16</a:t>
                      </a:r>
                      <a:endParaRPr lang="ru-RU" sz="105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"ЗЕЛЕНАЯ МИЛЯ"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1133326000477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9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62000" y="477839"/>
            <a:ext cx="10591800" cy="646332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Административная ответственность:</a:t>
            </a:r>
          </a:p>
        </p:txBody>
      </p:sp>
      <p:graphicFrame>
        <p:nvGraphicFramePr>
          <p:cNvPr id="12" name="Рисунок SmartArt 11"/>
          <p:cNvGraphicFramePr>
            <a:graphicFrameLocks noGrp="1"/>
          </p:cNvGraphicFramePr>
          <p:nvPr>
            <p:ph type="dgm" sz="quarter" idx="14"/>
            <p:extLst>
              <p:ext uri="{D42A27DB-BD31-4B8C-83A1-F6EECF244321}">
                <p14:modId xmlns:p14="http://schemas.microsoft.com/office/powerpoint/2010/main" val="716272975"/>
              </p:ext>
            </p:extLst>
          </p:nvPr>
        </p:nvGraphicFramePr>
        <p:xfrm>
          <a:off x="790574" y="1111251"/>
          <a:ext cx="10648951" cy="448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717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625" y="325439"/>
            <a:ext cx="10591800" cy="398461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Ошибки в выборе </a:t>
            </a:r>
            <a:r>
              <a:rPr lang="ru-RU" sz="2000" dirty="0" smtClean="0">
                <a:solidFill>
                  <a:srgbClr val="C00000"/>
                </a:solidFill>
              </a:rPr>
              <a:t>вида документа </a:t>
            </a:r>
            <a:r>
              <a:rPr lang="ru-RU" sz="2000" dirty="0">
                <a:solidFill>
                  <a:srgbClr val="C00000"/>
                </a:solidFill>
              </a:rPr>
              <a:t>в ФИС ФРДО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4149597305"/>
              </p:ext>
            </p:extLst>
          </p:nvPr>
        </p:nvGraphicFramePr>
        <p:xfrm>
          <a:off x="1047750" y="714374"/>
          <a:ext cx="10267950" cy="516689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525"/>
                <a:gridCol w="5709334"/>
                <a:gridCol w="1280579"/>
                <a:gridCol w="1163487"/>
                <a:gridCol w="1724025"/>
              </a:tblGrid>
              <a:tr h="61912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организации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ОГРН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Итого внесено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 документа</a:t>
                      </a:r>
                      <a:endParaRPr lang="ru-RU" dirty="0"/>
                    </a:p>
                  </a:txBody>
                  <a:tcPr/>
                </a:tc>
              </a:tr>
              <a:tr h="63913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1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АВТОНОМНАЯ НЕКОММЕРЧЕСКАЯ ОРГАНИЗАЦИЯ ДОПОЛНИТЕЛЬНОГО ПРОФЕССИОНАЛЬНОГО ОБРАЗОВАНИЯ УЧЕБНЫЙ ЦЕНТР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«ДРАЙВ»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1113300001011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об обучении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2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Государственное автономное профессиональное профессиональное учреждение Владимирской области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«Никологорский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аграрно-промышленный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колледж»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1023302952628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об обучении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3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 ОГРАНИЧЕННОЙ ОТВЕТСТВЕННОСТЬЮ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«РУССКИЙ СТОЛ»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1053302137206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об обучении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4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ОТКРЫТОЕ АКЦИОНЕРНОЕ ОБЩЕСТВО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«ТРАНСАВТО»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1023302152170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об обучении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5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ПРОФЕССИОНАЛЬНОЕ ОБРАЗОВАТЕЛЬНОЕ УЧРЕЖДЕНИЕ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«АЛЕКСАНДРОВСКАЯ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АВТОМОБИЛЬНАЯ ШКОЛА ОБЩЕРОССИЙСКОЙ ОБЩЕСТВЕННО-ГОСУДАРСТВЕННОЙ ОРГАНИЗАЦИИ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«ДОБРОВОЛЬНОЕ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ОБЩЕСТВО СОДЕЙСТВИЯ АРМИИ, АВИАЦИИ И ФЛОТУ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РОССИИ»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1033303201601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Справка об обучении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6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АВТОНОМНАЯ НЕКОММЕРЧЕСКАЯ ОРГАНИЗАЦИЯ ДОПОЛНИТЕЛЬНОГО ПРОФЕССИОНАЛЬНОГО ОБРАЗОВАНИЯ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«ВЛАДИМИРСКИЙ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ОБЪЕДИНЕННЫЙ ЦЕНТР АВТОМОБИЛЬНОГО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1083300000783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Свидетельство об освоении дополнительных предпрофессиональных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программ в области искусств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7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государственное бюджетное профессиональное образовательное учреждение Владимирской области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«Ковровский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транспортный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колледж»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1033302201987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Свидетельство об освоении дополнительных предпрофессиональных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программ в области искусств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703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+mj-lt"/>
                        </a:rPr>
                        <a:t>8</a:t>
                      </a:r>
                      <a:endParaRPr lang="ru-RU" sz="1400" b="1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ЧАСТНОЕ ОБРАЗОВАТЕЛЬНОЕ УЧРЕЖДЕНИЕ ДОПОЛНИТЕЛЬНОГО ПРОФЕССИОНАЛЬНОГО ОБРАЗОВАНИЯ АВТОШКОЛА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«ДЮК»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1033301809892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Свидетельство об освоении дополнительных предпрофессиональных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программ в области искусств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5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92087"/>
            <a:ext cx="6477000" cy="33178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Разъяснения по заполнению шаблонов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350" y="619125"/>
            <a:ext cx="6772275" cy="6029324"/>
          </a:xfrm>
        </p:spPr>
        <p:txBody>
          <a:bodyPr anchor="ctr"/>
          <a:lstStyle/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/>
              <a:t>Нельзя создавать свой собственный шаблон, нужно брать </a:t>
            </a:r>
            <a:r>
              <a:rPr lang="ru-RU" sz="1250" dirty="0" smtClean="0"/>
              <a:t>рекомендованный    </a:t>
            </a:r>
            <a:r>
              <a:rPr lang="ru-RU" sz="1250" dirty="0"/>
              <a:t>с автопроверкой.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Форматирование </a:t>
            </a:r>
            <a:r>
              <a:rPr lang="ru-RU" sz="1250" dirty="0"/>
              <a:t>файлов-шаблонов </a:t>
            </a:r>
            <a:r>
              <a:rPr lang="ru-RU" sz="1250" dirty="0" smtClean="0"/>
              <a:t>запрещено.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Запрещено </a:t>
            </a:r>
            <a:r>
              <a:rPr lang="ru-RU" sz="1250" dirty="0"/>
              <a:t>копирование данных в ячейки «поверх ограничений».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/>
              <a:t>При переходе в следующую ячейку строки (клавиша перехода вправо) «хвост» из предыдущей ячейки скрывается.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Необходимо </a:t>
            </a:r>
            <a:r>
              <a:rPr lang="ru-RU" sz="1250" dirty="0"/>
              <a:t>заполнить все обязательные </a:t>
            </a:r>
            <a:r>
              <a:rPr lang="ru-RU" sz="1250" dirty="0" smtClean="0"/>
              <a:t>поля (указано в инструкции).</a:t>
            </a:r>
            <a:endParaRPr lang="ru-RU" sz="1250" dirty="0"/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При заполнении серии и номера документа используются </a:t>
            </a:r>
            <a:r>
              <a:rPr lang="ru-RU" sz="1250" dirty="0" smtClean="0"/>
              <a:t>большие                     </a:t>
            </a:r>
            <a:r>
              <a:rPr lang="ru-RU" sz="1250" dirty="0" smtClean="0"/>
              <a:t>и маленькие символы кириллицы и латиницы, цифры 0-9, знаки: точка, дефис, пробел, </a:t>
            </a:r>
            <a:r>
              <a:rPr lang="ru-RU" sz="1250" dirty="0" err="1" smtClean="0"/>
              <a:t>слэш</a:t>
            </a:r>
            <a:r>
              <a:rPr lang="ru-RU" sz="1250" dirty="0" smtClean="0"/>
              <a:t>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При отсутствии серии документа указывается «Нет».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Год начала и окончания обучения указывается в формате </a:t>
            </a:r>
            <a:r>
              <a:rPr lang="ru-RU" sz="1250" dirty="0" err="1" smtClean="0"/>
              <a:t>гггг</a:t>
            </a:r>
            <a:r>
              <a:rPr lang="ru-RU" sz="1250" dirty="0" smtClean="0"/>
              <a:t>, используются цифры 0-9 (например, 2023). Год окончания не может быть больше текущего года.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При заполнении фамилии, имени, отчества (при наличии) используются большие </a:t>
            </a:r>
            <a:r>
              <a:rPr lang="ru-RU" sz="1250" dirty="0"/>
              <a:t>и маленькие </a:t>
            </a:r>
            <a:r>
              <a:rPr lang="ru-RU" sz="1250" dirty="0" smtClean="0"/>
              <a:t>символы кириллицы, </a:t>
            </a:r>
            <a:r>
              <a:rPr lang="ru-RU" sz="1250" dirty="0"/>
              <a:t>з</a:t>
            </a:r>
            <a:r>
              <a:rPr lang="ru-RU" sz="1250" dirty="0" smtClean="0"/>
              <a:t>наки</a:t>
            </a:r>
            <a:r>
              <a:rPr lang="ru-RU" sz="1250" dirty="0"/>
              <a:t>: дефис, точка, </a:t>
            </a:r>
            <a:r>
              <a:rPr lang="ru-RU" sz="1250" dirty="0" smtClean="0"/>
              <a:t>апостроф под </a:t>
            </a:r>
            <a:r>
              <a:rPr lang="ru-RU" sz="1250" dirty="0"/>
              <a:t>буквой «ё» на </a:t>
            </a:r>
            <a:r>
              <a:rPr lang="ru-RU" sz="1250" dirty="0" smtClean="0"/>
              <a:t>клавиатуре, пробел</a:t>
            </a:r>
            <a:r>
              <a:rPr lang="ru-RU" sz="1250" dirty="0"/>
              <a:t>, </a:t>
            </a:r>
            <a:r>
              <a:rPr lang="ru-RU" sz="1250" dirty="0" smtClean="0"/>
              <a:t>скобки. </a:t>
            </a:r>
            <a:r>
              <a:rPr lang="ru-RU" sz="1250" dirty="0" smtClean="0">
                <a:solidFill>
                  <a:srgbClr val="C00000"/>
                </a:solidFill>
              </a:rPr>
              <a:t>Особые запреты: </a:t>
            </a:r>
            <a:r>
              <a:rPr lang="ru-RU" sz="1250" dirty="0" smtClean="0"/>
              <a:t>в </a:t>
            </a:r>
            <a:r>
              <a:rPr lang="ru-RU" sz="1250" dirty="0"/>
              <a:t>начале и в конце </a:t>
            </a:r>
            <a:r>
              <a:rPr lang="ru-RU" sz="1250" dirty="0" smtClean="0"/>
              <a:t>строки запрещен </a:t>
            </a:r>
            <a:r>
              <a:rPr lang="ru-RU" sz="1250" dirty="0"/>
              <a:t>символ пробела </a:t>
            </a:r>
            <a:r>
              <a:rPr lang="ru-RU" sz="1250" dirty="0" smtClean="0"/>
              <a:t>и дефис, а также не допускается </a:t>
            </a:r>
            <a:r>
              <a:rPr lang="ru-RU" sz="1250" dirty="0"/>
              <a:t>применение </a:t>
            </a:r>
            <a:r>
              <a:rPr lang="ru-RU" sz="1250" dirty="0" smtClean="0"/>
              <a:t>этих символов </a:t>
            </a:r>
            <a:r>
              <a:rPr lang="ru-RU" sz="1250" dirty="0"/>
              <a:t>два </a:t>
            </a:r>
            <a:r>
              <a:rPr lang="ru-RU" sz="1250" dirty="0" smtClean="0"/>
              <a:t>и более раз подряд. </a:t>
            </a:r>
            <a:endParaRPr lang="ru-RU" sz="1250" dirty="0"/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 smtClean="0"/>
              <a:t>При выборе </a:t>
            </a:r>
            <a:r>
              <a:rPr lang="ru-RU" sz="1250" dirty="0"/>
              <a:t>643 в поле «</a:t>
            </a:r>
            <a:r>
              <a:rPr lang="ru-RU" sz="1250" dirty="0" smtClean="0"/>
              <a:t>Гражданство получателя</a:t>
            </a:r>
            <a:r>
              <a:rPr lang="ru-RU" sz="1250" dirty="0"/>
              <a:t>» у </a:t>
            </a:r>
            <a:r>
              <a:rPr lang="ru-RU" sz="1250" dirty="0" smtClean="0"/>
              <a:t>документов, выданных </a:t>
            </a:r>
            <a:r>
              <a:rPr lang="ru-RU" sz="1250" dirty="0" smtClean="0"/>
              <a:t>       в </a:t>
            </a:r>
            <a:r>
              <a:rPr lang="ru-RU" sz="1250" dirty="0"/>
              <a:t>2021 году и позднее, </a:t>
            </a:r>
            <a:r>
              <a:rPr lang="ru-RU" sz="1250" dirty="0" smtClean="0"/>
              <a:t>заполняются данные </a:t>
            </a:r>
            <a:r>
              <a:rPr lang="ru-RU" sz="1250" dirty="0"/>
              <a:t>о СНИЛС получателя. </a:t>
            </a:r>
            <a:r>
              <a:rPr lang="ru-RU" sz="1250" dirty="0" smtClean="0"/>
              <a:t>Используются цифры 0-9, знаки</a:t>
            </a:r>
            <a:r>
              <a:rPr lang="ru-RU" sz="1250" dirty="0"/>
              <a:t>: дефис, </a:t>
            </a:r>
            <a:r>
              <a:rPr lang="ru-RU" sz="1250" dirty="0" smtClean="0"/>
              <a:t>пробел. </a:t>
            </a:r>
            <a:r>
              <a:rPr lang="ru-RU" sz="1250" dirty="0" smtClean="0">
                <a:solidFill>
                  <a:srgbClr val="C00000"/>
                </a:solidFill>
              </a:rPr>
              <a:t>Особые запреты: </a:t>
            </a:r>
            <a:r>
              <a:rPr lang="ru-RU" sz="1250" dirty="0" smtClean="0"/>
              <a:t>в </a:t>
            </a:r>
            <a:r>
              <a:rPr lang="ru-RU" sz="1250" dirty="0" smtClean="0"/>
              <a:t>начале        </a:t>
            </a:r>
            <a:r>
              <a:rPr lang="ru-RU" sz="1250" dirty="0"/>
              <a:t>и в конце </a:t>
            </a:r>
            <a:r>
              <a:rPr lang="ru-RU" sz="1250" dirty="0" smtClean="0"/>
              <a:t>строки запрещен </a:t>
            </a:r>
            <a:r>
              <a:rPr lang="ru-RU" sz="1250" dirty="0"/>
              <a:t>символ пробела </a:t>
            </a:r>
            <a:r>
              <a:rPr lang="ru-RU" sz="1250" dirty="0" smtClean="0"/>
              <a:t>и дефис, а также  не допускается </a:t>
            </a:r>
            <a:r>
              <a:rPr lang="ru-RU" sz="1250" dirty="0"/>
              <a:t>применение </a:t>
            </a:r>
            <a:r>
              <a:rPr lang="ru-RU" sz="1250" dirty="0" smtClean="0"/>
              <a:t>этих символов </a:t>
            </a:r>
            <a:r>
              <a:rPr lang="ru-RU" sz="1250" dirty="0"/>
              <a:t>два и более </a:t>
            </a:r>
            <a:r>
              <a:rPr lang="ru-RU" sz="1250" dirty="0" smtClean="0"/>
              <a:t>раз подряд. Объем </a:t>
            </a:r>
            <a:r>
              <a:rPr lang="ru-RU" sz="1250" dirty="0"/>
              <a:t>14 </a:t>
            </a:r>
            <a:r>
              <a:rPr lang="ru-RU" sz="1250" dirty="0" smtClean="0"/>
              <a:t>символов. Формат</a:t>
            </a:r>
            <a:r>
              <a:rPr lang="ru-RU" sz="1250" dirty="0"/>
              <a:t>: </a:t>
            </a:r>
            <a:r>
              <a:rPr lang="ru-RU" sz="1250" dirty="0" err="1"/>
              <a:t>ххх-ххх-ххх</a:t>
            </a:r>
            <a:r>
              <a:rPr lang="ru-RU" sz="1250" dirty="0"/>
              <a:t> </a:t>
            </a:r>
            <a:r>
              <a:rPr lang="ru-RU" sz="1250" dirty="0" err="1" smtClean="0"/>
              <a:t>хх</a:t>
            </a:r>
            <a:r>
              <a:rPr lang="ru-RU" sz="1250" dirty="0" smtClean="0"/>
              <a:t>.</a:t>
            </a:r>
          </a:p>
          <a:p>
            <a:pPr marL="285750" indent="-285750" algn="just">
              <a:spcBef>
                <a:spcPts val="600"/>
              </a:spcBef>
              <a:buFont typeface="Wingdings" pitchFamily="2" charset="2"/>
              <a:buChar char="Ø"/>
            </a:pPr>
            <a:r>
              <a:rPr lang="ru-RU" sz="1250" dirty="0"/>
              <a:t>Гражданство </a:t>
            </a:r>
            <a:r>
              <a:rPr lang="ru-RU" sz="1250" dirty="0" smtClean="0"/>
              <a:t>получателя заполняется </a:t>
            </a:r>
            <a:r>
              <a:rPr lang="ru-RU" sz="1250" dirty="0"/>
              <a:t>путем выбора </a:t>
            </a:r>
            <a:r>
              <a:rPr lang="ru-RU" sz="1250" dirty="0" smtClean="0"/>
              <a:t>одного варианта </a:t>
            </a:r>
            <a:r>
              <a:rPr lang="ru-RU" sz="1250" dirty="0"/>
              <a:t>из предложенного </a:t>
            </a:r>
            <a:r>
              <a:rPr lang="ru-RU" sz="1250" dirty="0" smtClean="0"/>
              <a:t>списка вариантов </a:t>
            </a:r>
            <a:r>
              <a:rPr lang="ru-RU" sz="1250" dirty="0"/>
              <a:t>кодов стран по ОКСМ. </a:t>
            </a:r>
            <a:r>
              <a:rPr lang="ru-RU" sz="1250" dirty="0" smtClean="0"/>
              <a:t>В случае отсутствия </a:t>
            </a:r>
            <a:r>
              <a:rPr lang="ru-RU" sz="1250" dirty="0"/>
              <a:t>гражданства нужно </a:t>
            </a:r>
            <a:r>
              <a:rPr lang="ru-RU" sz="1250" dirty="0" smtClean="0"/>
              <a:t>выбрать значение </a:t>
            </a:r>
            <a:r>
              <a:rPr lang="ru-RU" sz="1250" dirty="0"/>
              <a:t>из выпадающего списка «000</a:t>
            </a:r>
            <a:r>
              <a:rPr lang="ru-RU" sz="1250" dirty="0" smtClean="0"/>
              <a:t>».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177872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1999" y="382588"/>
            <a:ext cx="10734675" cy="827087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Мероприятия</a:t>
            </a:r>
            <a:r>
              <a:rPr lang="ru-RU" sz="2000" dirty="0">
                <a:solidFill>
                  <a:srgbClr val="C00000"/>
                </a:solidFill>
              </a:rPr>
              <a:t>, которые необходимо </a:t>
            </a:r>
            <a:r>
              <a:rPr lang="ru-RU" sz="2000" dirty="0" smtClean="0">
                <a:solidFill>
                  <a:srgbClr val="C00000"/>
                </a:solidFill>
              </a:rPr>
              <a:t>проводить организациям</a:t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>
                <a:solidFill>
                  <a:srgbClr val="C00000"/>
                </a:solidFill>
              </a:rPr>
              <a:t>при внесении сведений в ФИС ФРДО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1076325" y="1333500"/>
            <a:ext cx="10191750" cy="4562475"/>
          </a:xfrm>
        </p:spPr>
        <p:txBody>
          <a:bodyPr/>
          <a:lstStyle/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Назначить лицо, ответственное за внесение сведений в ФИС ФРДО, ознакомить под роспись ответственное лицо с инструкциями по работе в ФИС ФРДО (при создании связи с образовательной организацией из личного кабинета поставщика сведений необходимо внести в ФИС ФРДО приказ руководителя, подписанный КЭП, о назначении конкретного лица, обладающего КЭП, ответственного за внесение и подписание сведений в ФИС ФРДО).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Проверить срок актуальности сертификатов электронных подписей ответственных за внесение сведений в ФИС ФРДО и руководителей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организаций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.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Проверить наличие связи между личным кабинетом ответственного за внесение сведений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           и 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карточки образовательной организации, за которую будут вноситься сведения в ФИС ФРДО.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Ознакомиться с размещенной на сайте </a:t>
            </a:r>
            <a:r>
              <a:rPr lang="ru-RU" sz="1600" b="0" dirty="0" err="1">
                <a:solidFill>
                  <a:prstClr val="black"/>
                </a:solidFill>
                <a:cs typeface="Times New Roman" panose="02020603050405020304" pitchFamily="18" charset="0"/>
              </a:rPr>
              <a:t>Рособрнадзора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 инструкцией по порядку внесения сведений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в 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ФИС ФРДО.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Проводить 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работу по предварительному заполнению шаблонов модулей ФИС ФРДО по учёту сведений о документах об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обучении.</a:t>
            </a:r>
          </a:p>
          <a:p>
            <a:pPr marL="400050" lvl="0" indent="-285750" algn="just">
              <a:spcBef>
                <a:spcPct val="20000"/>
              </a:spcBef>
              <a:buClr>
                <a:srgbClr val="629DD1"/>
              </a:buClr>
              <a:buFont typeface="Wingdings" pitchFamily="2" charset="2"/>
              <a:buChar char="Ø"/>
            </a:pP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Заполнять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сведения в ФИС ФРДО в соответствии с Правилами 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формирования  федеральной информационной системы «Федеральный реестр сведений о документах об образовании и (или) </a:t>
            </a:r>
            <a:r>
              <a:rPr lang="ru-RU" sz="1600" b="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     о </a:t>
            </a:r>
            <a:r>
              <a:rPr lang="ru-RU" sz="1600" b="0" dirty="0">
                <a:solidFill>
                  <a:prstClr val="black"/>
                </a:solidFill>
                <a:cs typeface="Times New Roman" panose="02020603050405020304" pitchFamily="18" charset="0"/>
              </a:rPr>
              <a:t>квалификации, документах об обучении».</a:t>
            </a:r>
          </a:p>
          <a:p>
            <a:pPr marL="342900" lvl="0" indent="-228600" algn="just">
              <a:spcBef>
                <a:spcPct val="20000"/>
              </a:spcBef>
              <a:buClr>
                <a:srgbClr val="629DD1"/>
              </a:buClr>
              <a:buFont typeface="Arial" pitchFamily="34" charset="0"/>
              <a:buChar char="•"/>
            </a:pPr>
            <a:endParaRPr lang="ru-RU" sz="1600" b="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23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206098"/>
            <a:ext cx="6724650" cy="3782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1573739"/>
            <a:ext cx="5876925" cy="515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3375" y="4266723"/>
            <a:ext cx="56864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+mn-lt"/>
              </a:rPr>
              <a:t>Особенности </a:t>
            </a:r>
            <a:r>
              <a:rPr lang="ru-RU" sz="1400" b="1" dirty="0">
                <a:latin typeface="+mn-lt"/>
              </a:rPr>
              <a:t>формирования цифрового документа</a:t>
            </a:r>
            <a:r>
              <a:rPr lang="ru-RU" sz="1400" b="1" dirty="0" smtClean="0">
                <a:latin typeface="+mn-lt"/>
              </a:rPr>
              <a:t>:</a:t>
            </a:r>
          </a:p>
          <a:p>
            <a:pPr algn="just"/>
            <a:endParaRPr lang="ru-RU" sz="1400" b="1" dirty="0">
              <a:latin typeface="+mn-lt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b="1" dirty="0">
                <a:latin typeface="+mn-lt"/>
              </a:rPr>
              <a:t>Цифровые документы об образовании формируются </a:t>
            </a:r>
            <a:r>
              <a:rPr lang="ru-RU" sz="1400" b="1" dirty="0" smtClean="0">
                <a:latin typeface="+mn-lt"/>
              </a:rPr>
              <a:t>организациями, реализующими образовательные программы.</a:t>
            </a:r>
            <a:endParaRPr lang="ru-RU" sz="1400" b="1" dirty="0">
              <a:latin typeface="+mn-lt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400" b="1" dirty="0">
                <a:latin typeface="+mn-lt"/>
              </a:rPr>
              <a:t>Данные, составляющие электронный документ об </a:t>
            </a:r>
            <a:r>
              <a:rPr lang="ru-RU" sz="1400" b="1" dirty="0" smtClean="0">
                <a:latin typeface="+mn-lt"/>
              </a:rPr>
              <a:t>образовании вносятся </a:t>
            </a:r>
            <a:r>
              <a:rPr lang="ru-RU" sz="1400" b="1" dirty="0">
                <a:latin typeface="+mn-lt"/>
              </a:rPr>
              <a:t>через личные кабинеты организаций в модуле ЕР ЦДО</a:t>
            </a:r>
            <a:r>
              <a:rPr lang="ru-RU" sz="1400" b="1" dirty="0" smtClean="0">
                <a:latin typeface="+mn-lt"/>
              </a:rPr>
              <a:t>.</a:t>
            </a:r>
          </a:p>
          <a:p>
            <a:pPr algn="just"/>
            <a:endParaRPr lang="ru-RU" sz="1400" b="1" dirty="0" smtClean="0">
              <a:latin typeface="+mn-lt"/>
            </a:endParaRPr>
          </a:p>
          <a:p>
            <a:pPr algn="just"/>
            <a:r>
              <a:rPr lang="ru-RU" sz="1400" b="1" dirty="0" smtClean="0">
                <a:latin typeface="+mn-lt"/>
              </a:rPr>
              <a:t>                       </a:t>
            </a:r>
            <a:r>
              <a:rPr lang="en-US" sz="1400" b="1" dirty="0" smtClean="0">
                <a:latin typeface="+mn-lt"/>
              </a:rPr>
              <a:t>https</a:t>
            </a:r>
            <a:r>
              <a:rPr lang="en-US" sz="1400" b="1" dirty="0">
                <a:latin typeface="+mn-lt"/>
              </a:rPr>
              <a:t>://mycdo.obrnadzor.gov.ru/</a:t>
            </a:r>
            <a:endParaRPr lang="ru-RU" sz="1400" b="1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8999" y="272773"/>
            <a:ext cx="46005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+mn-lt"/>
              </a:rPr>
              <a:t>Единый </a:t>
            </a:r>
            <a:r>
              <a:rPr lang="ru-RU" sz="1400" b="1" dirty="0">
                <a:latin typeface="+mn-lt"/>
              </a:rPr>
              <a:t>реестр цифровых документов об образовании (ЕР ЦДО) – программное обеспечение, реализующее формирование, </a:t>
            </a:r>
            <a:r>
              <a:rPr lang="ru-RU" sz="1400" b="1" dirty="0" smtClean="0">
                <a:latin typeface="+mn-lt"/>
              </a:rPr>
              <a:t>хранение и </a:t>
            </a:r>
            <a:r>
              <a:rPr lang="ru-RU" sz="1400" b="1" dirty="0">
                <a:latin typeface="+mn-lt"/>
              </a:rPr>
              <a:t>использование цифровых документов об образовании</a:t>
            </a:r>
            <a:r>
              <a:rPr lang="ru-RU" sz="1400" b="1" dirty="0" smtClean="0">
                <a:latin typeface="+mn-lt"/>
              </a:rPr>
              <a:t>.</a:t>
            </a:r>
            <a:endParaRPr lang="ru-RU" sz="1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46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219074"/>
            <a:ext cx="5364706" cy="3848101"/>
          </a:xfrm>
          <a:prstGeom prst="rect">
            <a:avLst/>
          </a:prstGeom>
          <a:noFill/>
          <a:ln w="9525">
            <a:solidFill>
              <a:srgbClr val="00778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090" y="222821"/>
            <a:ext cx="5310986" cy="3844354"/>
          </a:xfrm>
          <a:prstGeom prst="rect">
            <a:avLst/>
          </a:prstGeom>
          <a:noFill/>
          <a:ln w="9525">
            <a:solidFill>
              <a:srgbClr val="00778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553" y="2817372"/>
            <a:ext cx="2941074" cy="3088128"/>
          </a:xfrm>
          <a:prstGeom prst="rect">
            <a:avLst/>
          </a:prstGeom>
          <a:noFill/>
          <a:ln w="9525">
            <a:solidFill>
              <a:srgbClr val="00778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7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9DA36B3A-558B-413E-877B-7275290A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292" y="725487"/>
            <a:ext cx="4563383" cy="417514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Вопросы, мнение, отношение: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8675CE5-70A2-411D-881E-7B75B8293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09268" y="1257299"/>
            <a:ext cx="6658882" cy="4410075"/>
          </a:xfrm>
        </p:spPr>
        <p:txBody>
          <a:bodyPr/>
          <a:lstStyle/>
          <a:p>
            <a:pPr algn="ctr"/>
            <a:r>
              <a:rPr lang="ru-RU" dirty="0" smtClean="0">
                <a:cs typeface="Times New Roman" panose="02020603050405020304" pitchFamily="18" charset="0"/>
              </a:rPr>
              <a:t>8 </a:t>
            </a:r>
            <a:r>
              <a:rPr lang="ru-RU" dirty="0">
                <a:cs typeface="Times New Roman" panose="02020603050405020304" pitchFamily="18" charset="0"/>
              </a:rPr>
              <a:t>4922 77 14 79 </a:t>
            </a:r>
            <a:r>
              <a:rPr lang="ru-RU" dirty="0" smtClean="0">
                <a:cs typeface="Times New Roman" panose="02020603050405020304" pitchFamily="18" charset="0"/>
              </a:rPr>
              <a:t>доб.2171</a:t>
            </a:r>
          </a:p>
          <a:p>
            <a:pPr algn="ctr"/>
            <a:endParaRPr lang="ru-RU" dirty="0" smtClean="0">
              <a:cs typeface="Times New Roman" panose="02020603050405020304" pitchFamily="18" charset="0"/>
            </a:endParaRPr>
          </a:p>
          <a:p>
            <a:pPr algn="ctr"/>
            <a:endParaRPr lang="ru-RU" dirty="0"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C00000"/>
                </a:solidFill>
                <a:latin typeface="+mj-lt"/>
              </a:rPr>
              <a:t>Техническая поддержка пользователей ФРДО (настройка рабочего места, функционал системы)</a:t>
            </a:r>
          </a:p>
          <a:p>
            <a:pPr algn="ctr"/>
            <a:r>
              <a:rPr lang="ru-RU" dirty="0">
                <a:solidFill>
                  <a:srgbClr val="C00000"/>
                </a:solidFill>
                <a:latin typeface="+mj-lt"/>
              </a:rPr>
              <a:t/>
            </a:r>
            <a:br>
              <a:rPr lang="ru-RU" dirty="0">
                <a:solidFill>
                  <a:srgbClr val="C00000"/>
                </a:solidFill>
                <a:latin typeface="+mj-lt"/>
              </a:rPr>
            </a:br>
            <a:r>
              <a:rPr lang="ru-RU" dirty="0"/>
              <a:t>Электронная почта: </a:t>
            </a:r>
            <a:r>
              <a:rPr lang="ru-RU" dirty="0">
                <a:hlinkClick r:id="rId2"/>
              </a:rPr>
              <a:t>frdo@citis.ru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Контактные телефоны:</a:t>
            </a:r>
            <a:br>
              <a:rPr lang="ru-RU" dirty="0"/>
            </a:br>
            <a:r>
              <a:rPr lang="ru-RU" dirty="0"/>
              <a:t>8 (495) 568 18 09</a:t>
            </a:r>
            <a:br>
              <a:rPr lang="ru-RU" dirty="0"/>
            </a:br>
            <a:r>
              <a:rPr lang="ru-RU" dirty="0"/>
              <a:t>8 (800) 100 03 71</a:t>
            </a:r>
            <a:br>
              <a:rPr lang="ru-RU" dirty="0"/>
            </a:br>
            <a:r>
              <a:rPr lang="ru-RU" dirty="0" err="1"/>
              <a:t>пн-чт</a:t>
            </a:r>
            <a:r>
              <a:rPr lang="ru-RU" dirty="0"/>
              <a:t> с 9.00 до 18.00</a:t>
            </a:r>
            <a:br>
              <a:rPr lang="ru-RU" dirty="0"/>
            </a:br>
            <a:r>
              <a:rPr lang="ru-RU" dirty="0" err="1"/>
              <a:t>пт</a:t>
            </a:r>
            <a:r>
              <a:rPr lang="ru-RU" dirty="0"/>
              <a:t> с 9.00 до 16:45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5">
      <a:dk1>
        <a:sysClr val="windowText" lastClr="000000"/>
      </a:dk1>
      <a:lt1>
        <a:sysClr val="window" lastClr="FFFFFF"/>
      </a:lt1>
      <a:dk2>
        <a:srgbClr val="F36E36"/>
      </a:dk2>
      <a:lt2>
        <a:srgbClr val="E7E6E6"/>
      </a:lt2>
      <a:accent1>
        <a:srgbClr val="A31312"/>
      </a:accent1>
      <a:accent2>
        <a:srgbClr val="E7E6E6"/>
      </a:accent2>
      <a:accent3>
        <a:srgbClr val="FDB913"/>
      </a:accent3>
      <a:accent4>
        <a:srgbClr val="1E753B"/>
      </a:accent4>
      <a:accent5>
        <a:srgbClr val="067CA2"/>
      </a:accent5>
      <a:accent6>
        <a:srgbClr val="493456"/>
      </a:accent6>
      <a:hlink>
        <a:srgbClr val="067CA2"/>
      </a:hlink>
      <a:folHlink>
        <a:srgbClr val="886D93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f44967531_win32_mlw v2" id="{D6E82B91-6E0A-4ADE-ABDF-7A3107FF5DC0}" vid="{FDF63795-6842-4874-86B5-D3F4150A0B0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509185-7C76-414A-B58D-FA547B6D6E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D97AF3-310A-4DBA-AAE4-E94EC92F74FE}">
  <ds:schemaRefs>
    <ds:schemaRef ds:uri="http://schemas.microsoft.com/sharepoint/v3"/>
    <ds:schemaRef ds:uri="230e9df3-be65-4c73-a93b-d1236ebd677e"/>
    <ds:schemaRef ds:uri="http://purl.org/dc/terms/"/>
    <ds:schemaRef ds:uri="http://schemas.microsoft.com/office/2006/documentManagement/typ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D17C5B-66E3-4784-8825-129A0E305F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1948</Words>
  <Application>Microsoft Office PowerPoint</Application>
  <PresentationFormat>Произвольный</PresentationFormat>
  <Paragraphs>250</Paragraphs>
  <Slides>19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Office Theme</vt:lpstr>
      <vt:lpstr>Соблюдение обязательных требований законодательства Российской Федерации  в сфере образования  в части заполнения ФИС ФРДО</vt:lpstr>
      <vt:lpstr>Федеральная информационная система «Федеральный реестр сведений о документах об образовании и (или) о квалификации, документах об обучении»</vt:lpstr>
      <vt:lpstr>Презентация PowerPoint</vt:lpstr>
      <vt:lpstr>Нормативно-правовые акты, регулирующие порядок создания, ведения федеральной информационной системы  «Федеральный реестр сведений о документах об образовании и (или)  о квалификации, документах об обучении»:</vt:lpstr>
      <vt:lpstr>Сведения о документах об образовании,  выдаваемых с 1 января 2021 года</vt:lpstr>
      <vt:lpstr>Презентация PowerPoint</vt:lpstr>
      <vt:lpstr>Индикаторы риска нарушения обязательных требований</vt:lpstr>
      <vt:lpstr>Кодекс Российской Федерации  об административных правонарушениях  от 30.12.2001 № 195-ФЗ</vt:lpstr>
      <vt:lpstr>Результаты анализа размещения сведений о документах  о профессиональном обучении в ФИС ФРДО</vt:lpstr>
      <vt:lpstr>Нарушения обязательных требований по внесению сведений в ФИС ФРДО         в части отсутствия у организации модуля по учету сведений о документах  о профессиональном обучении</vt:lpstr>
      <vt:lpstr>Отсутствуют сведения о выданных документах об обучении  (за весь период реализации образовательных программ)</vt:lpstr>
      <vt:lpstr>Отсутствуют сведения о выданных документах об обучении (за 2024 год)</vt:lpstr>
      <vt:lpstr>Административная ответственность:</vt:lpstr>
      <vt:lpstr>Ошибки в выборе вида документа в ФИС ФРДО</vt:lpstr>
      <vt:lpstr>Разъяснения по заполнению шаблонов</vt:lpstr>
      <vt:lpstr>Мероприятия, которые необходимо проводить организациям  при внесении сведений в ФИС ФРДО</vt:lpstr>
      <vt:lpstr>Презентация PowerPoint</vt:lpstr>
      <vt:lpstr>Презентация PowerPoint</vt:lpstr>
      <vt:lpstr>Вопросы, мнение, отношение: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2022-05-06T06:19:48Z</dcterms:created>
  <dcterms:modified xsi:type="dcterms:W3CDTF">2025-01-23T14:18:44Z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